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0" r:id="rId4"/>
    <p:sldId id="283" r:id="rId5"/>
    <p:sldId id="277" r:id="rId6"/>
    <p:sldId id="293" r:id="rId7"/>
    <p:sldId id="304" r:id="rId8"/>
    <p:sldId id="296" r:id="rId9"/>
    <p:sldId id="314" r:id="rId10"/>
    <p:sldId id="276" r:id="rId11"/>
    <p:sldId id="282" r:id="rId12"/>
    <p:sldId id="288" r:id="rId13"/>
    <p:sldId id="289" r:id="rId14"/>
    <p:sldId id="259" r:id="rId15"/>
    <p:sldId id="297" r:id="rId16"/>
    <p:sldId id="300" r:id="rId17"/>
    <p:sldId id="287" r:id="rId18"/>
    <p:sldId id="270" r:id="rId19"/>
    <p:sldId id="285" r:id="rId20"/>
    <p:sldId id="301" r:id="rId21"/>
    <p:sldId id="298" r:id="rId22"/>
    <p:sldId id="302" r:id="rId23"/>
    <p:sldId id="303" r:id="rId24"/>
    <p:sldId id="312" r:id="rId25"/>
    <p:sldId id="309" r:id="rId26"/>
    <p:sldId id="310" r:id="rId27"/>
    <p:sldId id="311" r:id="rId28"/>
    <p:sldId id="313" r:id="rId29"/>
    <p:sldId id="275" r:id="rId30"/>
    <p:sldId id="271"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3CDB7B-2464-E112-D410-38FBF6AD82EC}" name="Friederike Lösch" initials="FL" userId="be4e53b9d7bd85f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47C"/>
    <a:srgbClr val="5B583B"/>
    <a:srgbClr val="D3D1BA"/>
    <a:srgbClr val="A9A57C"/>
    <a:srgbClr val="262518"/>
    <a:srgbClr val="413F2B"/>
    <a:srgbClr val="E0DFCE"/>
    <a:srgbClr val="FF9900"/>
    <a:srgbClr val="DB85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910" autoAdjust="0"/>
    <p:restoredTop sz="94660"/>
  </p:normalViewPr>
  <p:slideViewPr>
    <p:cSldViewPr snapToGrid="0">
      <p:cViewPr varScale="1">
        <p:scale>
          <a:sx n="152" d="100"/>
          <a:sy n="152" d="100"/>
        </p:scale>
        <p:origin x="156" y="294"/>
      </p:cViewPr>
      <p:guideLst>
        <p:guide orient="horz" pos="2160"/>
        <p:guide pos="3840"/>
      </p:guideLst>
    </p:cSldViewPr>
  </p:slideViewPr>
  <p:notesTextViewPr>
    <p:cViewPr>
      <p:scale>
        <a:sx n="1" d="1"/>
        <a:sy n="1" d="1"/>
      </p:scale>
      <p:origin x="0" y="0"/>
    </p:cViewPr>
  </p:notesTextViewPr>
  <p:sorterViewPr>
    <p:cViewPr>
      <p:scale>
        <a:sx n="80" d="100"/>
        <a:sy n="80" d="100"/>
      </p:scale>
      <p:origin x="0" y="-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7F8809C-DA63-4E13-95FB-C8DA94E6E79E}" type="datetimeFigureOut">
              <a:rPr lang="de-DE" smtClean="0"/>
              <a:t>13.04.2026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82689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13.04.2026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87502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13.04.2026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25855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F8809C-DA63-4E13-95FB-C8DA94E6E79E}" type="datetimeFigureOut">
              <a:rPr lang="de-DE" smtClean="0"/>
              <a:t>13.04.2026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167081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67F8809C-DA63-4E13-95FB-C8DA94E6E79E}" type="datetimeFigureOut">
              <a:rPr lang="de-DE" smtClean="0"/>
              <a:t>13.04.2026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91838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7F8809C-DA63-4E13-95FB-C8DA94E6E79E}" type="datetimeFigureOut">
              <a:rPr lang="de-DE" smtClean="0"/>
              <a:t>13.04.2026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64450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7F8809C-DA63-4E13-95FB-C8DA94E6E79E}" type="datetimeFigureOut">
              <a:rPr lang="de-DE" smtClean="0"/>
              <a:t>13.04.2026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86896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7F8809C-DA63-4E13-95FB-C8DA94E6E79E}" type="datetimeFigureOut">
              <a:rPr lang="de-DE" smtClean="0"/>
              <a:t>13.04.2026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49749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7F8809C-DA63-4E13-95FB-C8DA94E6E79E}" type="datetimeFigureOut">
              <a:rPr lang="de-DE" smtClean="0"/>
              <a:t>13.04.2026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3868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7F8809C-DA63-4E13-95FB-C8DA94E6E79E}" type="datetimeFigureOut">
              <a:rPr lang="de-DE" smtClean="0"/>
              <a:t>13.04.2026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265492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67F8809C-DA63-4E13-95FB-C8DA94E6E79E}" type="datetimeFigureOut">
              <a:rPr lang="de-DE" smtClean="0"/>
              <a:t>13.04.2026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B230FA-FB80-4E31-BF1D-4C3227F5B654}" type="slidenum">
              <a:rPr lang="de-DE" smtClean="0"/>
              <a:t>‹Nr.›</a:t>
            </a:fld>
            <a:endParaRPr lang="de-DE"/>
          </a:p>
        </p:txBody>
      </p:sp>
    </p:spTree>
    <p:extLst>
      <p:ext uri="{BB962C8B-B14F-4D97-AF65-F5344CB8AC3E}">
        <p14:creationId xmlns:p14="http://schemas.microsoft.com/office/powerpoint/2010/main" val="32301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8809C-DA63-4E13-95FB-C8DA94E6E79E}" type="datetimeFigureOut">
              <a:rPr lang="de-DE" smtClean="0"/>
              <a:t>13.04.2026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230FA-FB80-4E31-BF1D-4C3227F5B654}" type="slidenum">
              <a:rPr lang="de-DE" smtClean="0"/>
              <a:t>‹Nr.›</a:t>
            </a:fld>
            <a:endParaRPr lang="de-DE"/>
          </a:p>
        </p:txBody>
      </p:sp>
    </p:spTree>
    <p:extLst>
      <p:ext uri="{BB962C8B-B14F-4D97-AF65-F5344CB8AC3E}">
        <p14:creationId xmlns:p14="http://schemas.microsoft.com/office/powerpoint/2010/main" val="4023772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ssemblag.es/@KAEEGoetheUni" TargetMode="Externa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list.server.uni-frankfurt.de/mailman/listinfo/kaee-verteiler"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uni-frankfurt.de/104137626/Im_BA_Studium?category=Im+Ausland+studieren"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institutsgruppe.kaee@googlemail.com"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ka-hiwis@em.uni-frankfurt.de" TargetMode="External"/><Relationship Id="rId2" Type="http://schemas.openxmlformats.org/officeDocument/2006/relationships/hyperlink" Target="mailto:Kartmann@em.uni-frankfurt.de" TargetMode="External"/><Relationship Id="rId1" Type="http://schemas.openxmlformats.org/officeDocument/2006/relationships/slideLayout" Target="../slideLayouts/slideLayout6.xml"/><Relationship Id="rId4" Type="http://schemas.openxmlformats.org/officeDocument/2006/relationships/hyperlink" Target="https://www.uni-frankfurt.de/91919538/Beratung___Unterst&#252;tzu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a.kuehn@em.uni-frankfurt.de" TargetMode="External"/><Relationship Id="rId2" Type="http://schemas.openxmlformats.org/officeDocument/2006/relationships/hyperlink" Target="mailto:Kartmann@em.uni-frankfurt.de" TargetMode="External"/><Relationship Id="rId1" Type="http://schemas.openxmlformats.org/officeDocument/2006/relationships/slideLayout" Target="../slideLayouts/slideLayout6.xml"/><Relationship Id="rId6" Type="http://schemas.openxmlformats.org/officeDocument/2006/relationships/hyperlink" Target="mailto:stud_admin_ifkaee@em.uni-frankfurt.de" TargetMode="External"/><Relationship Id="rId5" Type="http://schemas.openxmlformats.org/officeDocument/2006/relationships/hyperlink" Target="mailto:Belegen_KAEE@em.uni-frankfurt.de" TargetMode="External"/><Relationship Id="rId4" Type="http://schemas.openxmlformats.org/officeDocument/2006/relationships/hyperlink" Target="mailto:PM3_KAEE@em.uni-frankfurt.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ni-frankfurt.de/de/ueber-die-universitaet/chancengerechtigkeit"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swffm.de/beratung-finanzierung/psychosozialberatung" TargetMode="External"/><Relationship Id="rId2" Type="http://schemas.openxmlformats.org/officeDocument/2006/relationships/hyperlink" Target="https://www.uni-frankfurt.de/120593878/Psychotherapeutische_Beratungsstelle__PBS"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mailto:barrierefrei@uni-frankfurt.de" TargetMode="External"/><Relationship Id="rId2" Type="http://schemas.openxmlformats.org/officeDocument/2006/relationships/hyperlink" Target="https://www.uni-frankfurt.de/83577918"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uni-frankfurt.de/88047870/Antidiskriminierun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sta-frankfurt.de/angebote/beratung-hilfe/asta-sozialberatung"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hyperlink" Target="https://www.uni-frankfurt.de/104994389/Bachelorstudiengang_KAEE"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uni-frankfurt.de/101920478/Institut_f&#252;r_Kulturanthropologie_und_Europ&#228;ische_Ethnologie"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uni-frankfurt.de/104994389/Bachelorstudiengang_KAEE"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pgks.d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pgks.de/download/#jump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frankfurt.de/104137626/Im_BA_Studium?category=Fristen+und+Termine" TargetMode="External"/><Relationship Id="rId2" Type="http://schemas.openxmlformats.org/officeDocument/2006/relationships/hyperlink" Target="https://www.uni-frankfurt.de/104137626/Im_BA_Studium" TargetMode="External"/><Relationship Id="rId1" Type="http://schemas.openxmlformats.org/officeDocument/2006/relationships/slideLayout" Target="../slideLayouts/slideLayout2.xml"/><Relationship Id="rId5" Type="http://schemas.openxmlformats.org/officeDocument/2006/relationships/hyperlink" Target="https://www.uni-frankfurt.de/177228542.pdf" TargetMode="External"/><Relationship Id="rId4" Type="http://schemas.openxmlformats.org/officeDocument/2006/relationships/hyperlink" Target="https://www.uni-frankfurt.de/104992610/Belegverfahren"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mailto:belegen_kaee@em.uni-frankfurt.d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610765" y="0"/>
            <a:ext cx="4581235" cy="6858000"/>
          </a:xfrm>
          <a:solidFill>
            <a:srgbClr val="A9A57C">
              <a:alpha val="69804"/>
            </a:srgbClr>
          </a:solidFill>
        </p:spPr>
        <p:txBody>
          <a:bodyPr lIns="360000" rIns="360000">
            <a:noAutofit/>
          </a:bodyPr>
          <a:lstStyle/>
          <a:p>
            <a:pPr algn="l"/>
            <a:r>
              <a:rPr lang="de-DE" sz="2800" dirty="0">
                <a:solidFill>
                  <a:schemeClr val="bg1"/>
                </a:solidFill>
                <a:latin typeface="Corbel" panose="020B0503020204020204" pitchFamily="34" charset="0"/>
              </a:rPr>
              <a:t>Willkommen zur Orientierungs-veranstaltung des</a:t>
            </a:r>
            <a:br>
              <a:rPr lang="de-DE" sz="2800" dirty="0">
                <a:solidFill>
                  <a:schemeClr val="bg1"/>
                </a:solidFill>
                <a:latin typeface="Corbel" panose="020B0503020204020204" pitchFamily="34" charset="0"/>
              </a:rPr>
            </a:br>
            <a:r>
              <a:rPr lang="de-DE" sz="2800" dirty="0">
                <a:solidFill>
                  <a:schemeClr val="bg1"/>
                </a:solidFill>
                <a:latin typeface="Corbel" panose="020B0503020204020204" pitchFamily="34" charset="0"/>
              </a:rPr>
              <a:t>Instituts für Kulturanthropologie und Europäische Ethnologie im Sommersemester 2026</a:t>
            </a:r>
            <a:br>
              <a:rPr lang="de-DE" sz="2800" dirty="0">
                <a:solidFill>
                  <a:schemeClr val="bg1"/>
                </a:solidFill>
                <a:latin typeface="Corbel" panose="020B0503020204020204" pitchFamily="34" charset="0"/>
              </a:rPr>
            </a:br>
            <a:endParaRPr lang="de-DE" sz="2800" dirty="0">
              <a:solidFill>
                <a:schemeClr val="bg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9972675" y="95251"/>
            <a:ext cx="2152650" cy="1173195"/>
          </a:xfrm>
          <a:prstGeom prst="rect">
            <a:avLst/>
          </a:prstGeom>
        </p:spPr>
      </p:pic>
    </p:spTree>
    <p:extLst>
      <p:ext uri="{BB962C8B-B14F-4D97-AF65-F5344CB8AC3E}">
        <p14:creationId xmlns:p14="http://schemas.microsoft.com/office/powerpoint/2010/main" val="218819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1213375" y="802221"/>
            <a:ext cx="9749900" cy="1186610"/>
          </a:xfrm>
        </p:spPr>
        <p:txBody>
          <a:bodyPr>
            <a:normAutofit/>
          </a:bodyPr>
          <a:lstStyle/>
          <a:p>
            <a:r>
              <a:rPr lang="de-DE" sz="3200" dirty="0">
                <a:solidFill>
                  <a:schemeClr val="bg1"/>
                </a:solidFill>
                <a:latin typeface="Corbel" panose="020B0503020204020204" pitchFamily="34" charset="0"/>
              </a:rPr>
              <a:t>Was müssen Studierende im Nebenfach KAEE leisten?</a:t>
            </a:r>
            <a:endParaRPr lang="de-DE" sz="3200" dirty="0"/>
          </a:p>
        </p:txBody>
      </p:sp>
      <p:graphicFrame>
        <p:nvGraphicFramePr>
          <p:cNvPr id="2" name="Tabelle 1"/>
          <p:cNvGraphicFramePr>
            <a:graphicFrameLocks noGrp="1"/>
          </p:cNvGraphicFramePr>
          <p:nvPr>
            <p:extLst>
              <p:ext uri="{D42A27DB-BD31-4B8C-83A1-F6EECF244321}">
                <p14:modId xmlns:p14="http://schemas.microsoft.com/office/powerpoint/2010/main" val="3363682442"/>
              </p:ext>
            </p:extLst>
          </p:nvPr>
        </p:nvGraphicFramePr>
        <p:xfrm>
          <a:off x="1213375" y="2085181"/>
          <a:ext cx="4574866" cy="2452380"/>
        </p:xfrm>
        <a:graphic>
          <a:graphicData uri="http://schemas.openxmlformats.org/drawingml/2006/table">
            <a:tbl>
              <a:tblPr firstRow="1" bandRow="1">
                <a:tableStyleId>{5C22544A-7EE6-4342-B048-85BDC9FD1C3A}</a:tableStyleId>
              </a:tblPr>
              <a:tblGrid>
                <a:gridCol w="4574866">
                  <a:extLst>
                    <a:ext uri="{9D8B030D-6E8A-4147-A177-3AD203B41FA5}">
                      <a16:colId xmlns:a16="http://schemas.microsoft.com/office/drawing/2014/main" val="20000"/>
                    </a:ext>
                  </a:extLst>
                </a:gridCol>
              </a:tblGrid>
              <a:tr h="507099">
                <a:tc>
                  <a:txBody>
                    <a:bodyPr/>
                    <a:lstStyle/>
                    <a:p>
                      <a:r>
                        <a:rPr lang="de-DE" sz="2000" b="0" dirty="0">
                          <a:latin typeface="Corbel" panose="020B0503020204020204" pitchFamily="34" charset="0"/>
                        </a:rPr>
                        <a:t>Wahlpflichtmodule KAEE</a:t>
                      </a:r>
                    </a:p>
                  </a:txBody>
                  <a:tcPr anchor="ctr">
                    <a:solidFill>
                      <a:schemeClr val="accent1">
                        <a:lumMod val="50000"/>
                      </a:schemeClr>
                    </a:solidFill>
                  </a:tcPr>
                </a:tc>
                <a:extLst>
                  <a:ext uri="{0D108BD9-81ED-4DB2-BD59-A6C34878D82A}">
                    <a16:rowId xmlns:a16="http://schemas.microsoft.com/office/drawing/2014/main" val="10000"/>
                  </a:ext>
                </a:extLst>
              </a:tr>
              <a:tr h="529364">
                <a:tc>
                  <a:txBody>
                    <a:bodyPr/>
                    <a:lstStyle/>
                    <a:p>
                      <a:r>
                        <a:rPr lang="de-DE" sz="2000" dirty="0">
                          <a:solidFill>
                            <a:srgbClr val="5B583B"/>
                          </a:solidFill>
                          <a:latin typeface="Corbel" panose="020B0503020204020204" pitchFamily="34" charset="0"/>
                        </a:rPr>
                        <a:t>erstes Wahlpflichtmodul KAEE</a:t>
                      </a:r>
                    </a:p>
                  </a:txBody>
                  <a:tcPr anchor="ctr"/>
                </a:tc>
                <a:extLst>
                  <a:ext uri="{0D108BD9-81ED-4DB2-BD59-A6C34878D82A}">
                    <a16:rowId xmlns:a16="http://schemas.microsoft.com/office/drawing/2014/main" val="10001"/>
                  </a:ext>
                </a:extLst>
              </a:tr>
              <a:tr h="482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zweites Wahlpflichtmodul KAEE</a:t>
                      </a:r>
                    </a:p>
                  </a:txBody>
                  <a:tcPr/>
                </a:tc>
                <a:extLst>
                  <a:ext uri="{0D108BD9-81ED-4DB2-BD59-A6C34878D82A}">
                    <a16:rowId xmlns:a16="http://schemas.microsoft.com/office/drawing/2014/main" val="10002"/>
                  </a:ext>
                </a:extLst>
              </a:tr>
              <a:tr h="506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drittes Wahlpflichtmodul KAEE </a:t>
                      </a:r>
                    </a:p>
                  </a:txBody>
                  <a:tcPr anchor="ctr"/>
                </a:tc>
                <a:extLst>
                  <a:ext uri="{0D108BD9-81ED-4DB2-BD59-A6C34878D82A}">
                    <a16:rowId xmlns:a16="http://schemas.microsoft.com/office/drawing/2014/main" val="10003"/>
                  </a:ext>
                </a:extLst>
              </a:tr>
              <a:tr h="427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B583B"/>
                          </a:solidFill>
                          <a:latin typeface="Corbel" panose="020B0503020204020204" pitchFamily="34" charset="0"/>
                        </a:rPr>
                        <a:t>viertes Wahlpflichtmodul KAEE</a:t>
                      </a:r>
                      <a:endParaRPr lang="de-DE" sz="2000" dirty="0">
                        <a:latin typeface="Corbel" panose="020B0503020204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3532830163"/>
              </p:ext>
            </p:extLst>
          </p:nvPr>
        </p:nvGraphicFramePr>
        <p:xfrm>
          <a:off x="1213375" y="4838330"/>
          <a:ext cx="4574866" cy="902267"/>
        </p:xfrm>
        <a:graphic>
          <a:graphicData uri="http://schemas.openxmlformats.org/drawingml/2006/table">
            <a:tbl>
              <a:tblPr firstRow="1" bandRow="1">
                <a:tableStyleId>{5C22544A-7EE6-4342-B048-85BDC9FD1C3A}</a:tableStyleId>
              </a:tblPr>
              <a:tblGrid>
                <a:gridCol w="4574866">
                  <a:extLst>
                    <a:ext uri="{9D8B030D-6E8A-4147-A177-3AD203B41FA5}">
                      <a16:colId xmlns:a16="http://schemas.microsoft.com/office/drawing/2014/main" val="20000"/>
                    </a:ext>
                  </a:extLst>
                </a:gridCol>
              </a:tblGrid>
              <a:tr h="292963">
                <a:tc>
                  <a:txBody>
                    <a:bodyPr/>
                    <a:lstStyle/>
                    <a:p>
                      <a:r>
                        <a:rPr lang="de-DE" sz="2000" b="0" dirty="0" err="1">
                          <a:latin typeface="Corbel" panose="020B0503020204020204" pitchFamily="34" charset="0"/>
                        </a:rPr>
                        <a:t>Optionalmodul</a:t>
                      </a:r>
                      <a:endParaRPr lang="de-DE" sz="2000" b="0" dirty="0">
                        <a:latin typeface="Corbel" panose="020B0503020204020204" pitchFamily="34" charset="0"/>
                      </a:endParaRPr>
                    </a:p>
                  </a:txBody>
                  <a:tcPr anchor="ctr">
                    <a:solidFill>
                      <a:schemeClr val="accent1">
                        <a:lumMod val="50000"/>
                      </a:schemeClr>
                    </a:solidFill>
                  </a:tcPr>
                </a:tc>
                <a:extLst>
                  <a:ext uri="{0D108BD9-81ED-4DB2-BD59-A6C34878D82A}">
                    <a16:rowId xmlns:a16="http://schemas.microsoft.com/office/drawing/2014/main" val="10000"/>
                  </a:ext>
                </a:extLst>
              </a:tr>
              <a:tr h="506027">
                <a:tc>
                  <a:txBody>
                    <a:bodyPr/>
                    <a:lstStyle/>
                    <a:p>
                      <a:r>
                        <a:rPr lang="de-DE" sz="2000" dirty="0">
                          <a:solidFill>
                            <a:srgbClr val="5B583B"/>
                          </a:solidFill>
                          <a:latin typeface="Corbel" panose="020B0503020204020204" pitchFamily="34" charset="0"/>
                        </a:rPr>
                        <a:t>„Freies Studium“</a:t>
                      </a:r>
                    </a:p>
                  </a:txBody>
                  <a:tcPr anchor="ctr"/>
                </a:tc>
                <a:extLst>
                  <a:ext uri="{0D108BD9-81ED-4DB2-BD59-A6C34878D82A}">
                    <a16:rowId xmlns:a16="http://schemas.microsoft.com/office/drawing/2014/main" val="10001"/>
                  </a:ext>
                </a:extLst>
              </a:tr>
            </a:tbl>
          </a:graphicData>
        </a:graphic>
      </p:graphicFrame>
      <p:sp>
        <p:nvSpPr>
          <p:cNvPr id="6" name="Rechteck 5"/>
          <p:cNvSpPr/>
          <p:nvPr/>
        </p:nvSpPr>
        <p:spPr>
          <a:xfrm>
            <a:off x="6088325" y="2085181"/>
            <a:ext cx="4476102" cy="3655416"/>
          </a:xfrm>
          <a:prstGeom prst="rect">
            <a:avLst/>
          </a:prstGeom>
          <a:solidFill>
            <a:srgbClr val="D3D1BA"/>
          </a:solidFill>
        </p:spPr>
        <p:txBody>
          <a:bodyPr wrap="square" lIns="180000" anchor="ctr" anchorCtr="0">
            <a:noAutofit/>
          </a:bodyPr>
          <a:lstStyle/>
          <a:p>
            <a:pPr>
              <a:spcAft>
                <a:spcPts val="1200"/>
              </a:spcAft>
            </a:pPr>
            <a:r>
              <a:rPr lang="de-DE" sz="2000" dirty="0">
                <a:solidFill>
                  <a:srgbClr val="5B583B"/>
                </a:solidFill>
                <a:latin typeface="Corbel" panose="020B0503020204020204" pitchFamily="34" charset="0"/>
              </a:rPr>
              <a:t>Nebenfachstudierende der KAEE müssen </a:t>
            </a:r>
          </a:p>
          <a:p>
            <a:pPr marL="457200" indent="-457200">
              <a:buFont typeface="Arial" panose="020B0604020202020204" pitchFamily="34" charset="0"/>
              <a:buChar char="•"/>
            </a:pPr>
            <a:r>
              <a:rPr lang="de-DE" sz="2000" b="1" dirty="0">
                <a:solidFill>
                  <a:srgbClr val="5B583B"/>
                </a:solidFill>
                <a:latin typeface="Corbel" panose="020B0503020204020204" pitchFamily="34" charset="0"/>
              </a:rPr>
              <a:t>vier</a:t>
            </a:r>
            <a:r>
              <a:rPr lang="de-DE" sz="2000" dirty="0">
                <a:solidFill>
                  <a:srgbClr val="5B583B"/>
                </a:solidFill>
                <a:latin typeface="Corbel" panose="020B0503020204020204" pitchFamily="34" charset="0"/>
              </a:rPr>
              <a:t>  </a:t>
            </a:r>
            <a:r>
              <a:rPr lang="de-DE" sz="2000" b="1" dirty="0">
                <a:solidFill>
                  <a:srgbClr val="5B583B"/>
                </a:solidFill>
                <a:latin typeface="Corbel" panose="020B0503020204020204" pitchFamily="34" charset="0"/>
              </a:rPr>
              <a:t>Wahlpflichtmodule</a:t>
            </a:r>
            <a:endParaRPr lang="de-DE" sz="2000" dirty="0">
              <a:solidFill>
                <a:srgbClr val="5B583B"/>
              </a:solidFill>
              <a:latin typeface="Corbel" panose="020B0503020204020204" pitchFamily="34" charset="0"/>
            </a:endParaRPr>
          </a:p>
          <a:p>
            <a:pPr marL="457200" indent="-457200">
              <a:buFont typeface="Arial" panose="020B0604020202020204" pitchFamily="34" charset="0"/>
              <a:buChar char="•"/>
            </a:pPr>
            <a:r>
              <a:rPr lang="de-DE" sz="2000" dirty="0">
                <a:solidFill>
                  <a:srgbClr val="5B583B"/>
                </a:solidFill>
                <a:latin typeface="Corbel" panose="020B0503020204020204" pitchFamily="34" charset="0"/>
              </a:rPr>
              <a:t>plus </a:t>
            </a:r>
            <a:r>
              <a:rPr lang="de-DE" sz="2000" b="1" dirty="0">
                <a:solidFill>
                  <a:srgbClr val="5B583B"/>
                </a:solidFill>
                <a:latin typeface="Corbel" panose="020B0503020204020204" pitchFamily="34" charset="0"/>
              </a:rPr>
              <a:t>ein </a:t>
            </a:r>
            <a:r>
              <a:rPr lang="de-DE" sz="2000" b="1" dirty="0" err="1">
                <a:solidFill>
                  <a:srgbClr val="5B583B"/>
                </a:solidFill>
                <a:latin typeface="Corbel" panose="020B0503020204020204" pitchFamily="34" charset="0"/>
              </a:rPr>
              <a:t>Optionalmodul</a:t>
            </a:r>
            <a:r>
              <a:rPr lang="de-DE" sz="2000" dirty="0">
                <a:solidFill>
                  <a:srgbClr val="5B583B"/>
                </a:solidFill>
                <a:latin typeface="Corbel" panose="020B0503020204020204" pitchFamily="34" charset="0"/>
              </a:rPr>
              <a:t>          („Freies Studium“) </a:t>
            </a:r>
          </a:p>
          <a:p>
            <a:pPr>
              <a:spcBef>
                <a:spcPts val="1200"/>
              </a:spcBef>
            </a:pPr>
            <a:r>
              <a:rPr lang="de-DE" sz="2000" dirty="0">
                <a:solidFill>
                  <a:srgbClr val="5B583B"/>
                </a:solidFill>
                <a:latin typeface="Corbel" panose="020B0503020204020204" pitchFamily="34" charset="0"/>
              </a:rPr>
              <a:t>abschließen.</a:t>
            </a:r>
          </a:p>
        </p:txBody>
      </p:sp>
    </p:spTree>
    <p:extLst>
      <p:ext uri="{BB962C8B-B14F-4D97-AF65-F5344CB8AC3E}">
        <p14:creationId xmlns:p14="http://schemas.microsoft.com/office/powerpoint/2010/main" val="179612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5" name="Textfeld 4"/>
          <p:cNvSpPr txBox="1"/>
          <p:nvPr/>
        </p:nvSpPr>
        <p:spPr>
          <a:xfrm>
            <a:off x="452582" y="597855"/>
            <a:ext cx="9088582" cy="584775"/>
          </a:xfrm>
          <a:prstGeom prst="rect">
            <a:avLst/>
          </a:prstGeom>
          <a:noFill/>
        </p:spPr>
        <p:txBody>
          <a:bodyPr wrap="square" rtlCol="0">
            <a:spAutoFit/>
          </a:bodyPr>
          <a:lstStyle/>
          <a:p>
            <a:r>
              <a:rPr lang="de-DE" sz="3200" dirty="0">
                <a:solidFill>
                  <a:schemeClr val="bg1"/>
                </a:solidFill>
                <a:latin typeface="Corbel" panose="020B0503020204020204" pitchFamily="34" charset="0"/>
              </a:rPr>
              <a:t>Welche thematischen Module werden angeboten?</a:t>
            </a:r>
          </a:p>
        </p:txBody>
      </p:sp>
      <p:sp>
        <p:nvSpPr>
          <p:cNvPr id="6" name="Titel 1"/>
          <p:cNvSpPr txBox="1">
            <a:spLocks/>
          </p:cNvSpPr>
          <p:nvPr/>
        </p:nvSpPr>
        <p:spPr>
          <a:xfrm>
            <a:off x="341743" y="1498442"/>
            <a:ext cx="5652000" cy="481278"/>
          </a:xfrm>
          <a:prstGeom prst="rect">
            <a:avLst/>
          </a:prstGeom>
          <a:no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chemeClr val="bg1"/>
                </a:solidFill>
                <a:latin typeface="Corbel" panose="020B0503020204020204" pitchFamily="34" charset="0"/>
              </a:rPr>
              <a:t>Im Wintersemester</a:t>
            </a:r>
          </a:p>
        </p:txBody>
      </p:sp>
      <p:sp>
        <p:nvSpPr>
          <p:cNvPr id="8" name="Titel 1"/>
          <p:cNvSpPr txBox="1">
            <a:spLocks/>
          </p:cNvSpPr>
          <p:nvPr/>
        </p:nvSpPr>
        <p:spPr>
          <a:xfrm>
            <a:off x="6184105" y="1498442"/>
            <a:ext cx="5726545" cy="481278"/>
          </a:xfrm>
          <a:prstGeom prst="rect">
            <a:avLst/>
          </a:prstGeom>
          <a:no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chemeClr val="bg1"/>
                </a:solidFill>
                <a:latin typeface="Corbel" panose="020B0503020204020204" pitchFamily="34" charset="0"/>
              </a:rPr>
              <a:t>Im Sommersemester</a:t>
            </a:r>
          </a:p>
        </p:txBody>
      </p:sp>
      <p:sp>
        <p:nvSpPr>
          <p:cNvPr id="9" name="Titel 1"/>
          <p:cNvSpPr txBox="1">
            <a:spLocks/>
          </p:cNvSpPr>
          <p:nvPr/>
        </p:nvSpPr>
        <p:spPr>
          <a:xfrm>
            <a:off x="341743" y="2170306"/>
            <a:ext cx="5652000" cy="3680080"/>
          </a:xfrm>
          <a:prstGeom prst="rect">
            <a:avLst/>
          </a:prstGeom>
          <a:solidFill>
            <a:srgbClr val="D3D1BA"/>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Arial" panose="020B0604020202020204" pitchFamily="34" charset="0"/>
              <a:buChar char="•"/>
            </a:pPr>
            <a:r>
              <a:rPr lang="de-DE" sz="2200" b="1" dirty="0">
                <a:solidFill>
                  <a:srgbClr val="5B583B"/>
                </a:solidFill>
                <a:latin typeface="Corbel" panose="020B0503020204020204" pitchFamily="34" charset="0"/>
              </a:rPr>
              <a:t>Urbanisierung</a:t>
            </a:r>
            <a:r>
              <a:rPr lang="de-DE" sz="2200" dirty="0">
                <a:solidFill>
                  <a:srgbClr val="5B583B"/>
                </a:solidFill>
                <a:latin typeface="Corbel" panose="020B0503020204020204" pitchFamily="34" charset="0"/>
              </a:rPr>
              <a:t>: Stadtentwicklung, Infrastruktur, Mobilität </a:t>
            </a:r>
          </a:p>
          <a:p>
            <a:pPr marL="342900" indent="-342900">
              <a:spcAft>
                <a:spcPts val="1200"/>
              </a:spcAft>
              <a:buFont typeface="Arial" panose="020B0604020202020204" pitchFamily="34" charset="0"/>
              <a:buChar char="•"/>
            </a:pPr>
            <a:r>
              <a:rPr lang="de-DE" sz="2200" b="1" dirty="0">
                <a:solidFill>
                  <a:srgbClr val="5B583B"/>
                </a:solidFill>
                <a:latin typeface="Corbel" panose="020B0503020204020204" pitchFamily="34" charset="0"/>
              </a:rPr>
              <a:t>Digitalisierung</a:t>
            </a:r>
            <a:r>
              <a:rPr lang="de-DE" sz="2200" dirty="0">
                <a:solidFill>
                  <a:srgbClr val="5B583B"/>
                </a:solidFill>
                <a:latin typeface="Corbel" panose="020B0503020204020204" pitchFamily="34" charset="0"/>
              </a:rPr>
              <a:t>: Vernetzung, Technik, Kommunikation</a:t>
            </a:r>
          </a:p>
        </p:txBody>
      </p:sp>
      <p:sp>
        <p:nvSpPr>
          <p:cNvPr id="10" name="Titel 1"/>
          <p:cNvSpPr txBox="1">
            <a:spLocks/>
          </p:cNvSpPr>
          <p:nvPr/>
        </p:nvSpPr>
        <p:spPr>
          <a:xfrm>
            <a:off x="6184105" y="2170306"/>
            <a:ext cx="5652000" cy="3680080"/>
          </a:xfrm>
          <a:prstGeom prst="rect">
            <a:avLst/>
          </a:prstGeom>
          <a:solidFill>
            <a:srgbClr val="D3D1BA"/>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200"/>
              </a:spcAft>
              <a:buFont typeface="Arial" panose="020B0604020202020204" pitchFamily="34" charset="0"/>
              <a:buChar char="•"/>
            </a:pPr>
            <a:r>
              <a:rPr lang="de-DE" sz="2200" b="1" dirty="0">
                <a:solidFill>
                  <a:srgbClr val="5B583B"/>
                </a:solidFill>
                <a:latin typeface="Corbel" panose="020B0503020204020204" pitchFamily="34" charset="0"/>
              </a:rPr>
              <a:t>Verwissenschaftlichung</a:t>
            </a:r>
            <a:r>
              <a:rPr lang="de-DE" sz="2200" dirty="0">
                <a:solidFill>
                  <a:srgbClr val="5B583B"/>
                </a:solidFill>
                <a:latin typeface="Corbel" panose="020B0503020204020204" pitchFamily="34" charset="0"/>
              </a:rPr>
              <a:t>: Umwelt, Gesundheit, Ernährung</a:t>
            </a:r>
          </a:p>
          <a:p>
            <a:pPr marL="342900" indent="-342900">
              <a:spcAft>
                <a:spcPts val="1200"/>
              </a:spcAft>
              <a:buFont typeface="Arial" panose="020B0604020202020204" pitchFamily="34" charset="0"/>
              <a:buChar char="•"/>
            </a:pPr>
            <a:r>
              <a:rPr lang="de-DE" sz="2200" b="1" dirty="0">
                <a:solidFill>
                  <a:srgbClr val="5B583B"/>
                </a:solidFill>
                <a:latin typeface="Corbel" panose="020B0503020204020204" pitchFamily="34" charset="0"/>
              </a:rPr>
              <a:t>Globalisierung</a:t>
            </a:r>
            <a:r>
              <a:rPr lang="de-DE" sz="2200" dirty="0">
                <a:solidFill>
                  <a:srgbClr val="5B583B"/>
                </a:solidFill>
                <a:latin typeface="Corbel" panose="020B0503020204020204" pitchFamily="34" charset="0"/>
              </a:rPr>
              <a:t>: Transnationale Ökonomien und europäische Integration</a:t>
            </a:r>
          </a:p>
        </p:txBody>
      </p:sp>
    </p:spTree>
    <p:extLst>
      <p:ext uri="{BB962C8B-B14F-4D97-AF65-F5344CB8AC3E}">
        <p14:creationId xmlns:p14="http://schemas.microsoft.com/office/powerpoint/2010/main" val="294943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75932" y="225952"/>
            <a:ext cx="11460453" cy="783698"/>
          </a:xfrm>
        </p:spPr>
        <p:txBody>
          <a:bodyPr>
            <a:noAutofit/>
          </a:bodyPr>
          <a:lstStyle/>
          <a:p>
            <a:r>
              <a:rPr lang="de-DE" sz="3200" dirty="0">
                <a:solidFill>
                  <a:srgbClr val="FFFFFF"/>
                </a:solidFill>
                <a:latin typeface="Corbel" panose="020B0503020204020204" pitchFamily="34" charset="0"/>
              </a:rPr>
              <a:t>Unsere Lernplattformen </a:t>
            </a:r>
            <a:r>
              <a:rPr lang="de-DE" sz="3200" dirty="0">
                <a:solidFill>
                  <a:srgbClr val="5B583B"/>
                </a:solidFill>
                <a:latin typeface="Corbel" panose="020B0503020204020204" pitchFamily="34" charset="0"/>
              </a:rPr>
              <a:t>OLAT </a:t>
            </a:r>
            <a:r>
              <a:rPr lang="de-DE" sz="3200" i="1" dirty="0">
                <a:solidFill>
                  <a:srgbClr val="5B583B"/>
                </a:solidFill>
                <a:latin typeface="Corbel" panose="020B0503020204020204" pitchFamily="34" charset="0"/>
              </a:rPr>
              <a:t>Online Learning </a:t>
            </a:r>
            <a:r>
              <a:rPr lang="de-DE" sz="3200" i="1" dirty="0" err="1">
                <a:solidFill>
                  <a:srgbClr val="5B583B"/>
                </a:solidFill>
                <a:latin typeface="Corbel" panose="020B0503020204020204" pitchFamily="34" charset="0"/>
              </a:rPr>
              <a:t>and</a:t>
            </a:r>
            <a:r>
              <a:rPr lang="de-DE" sz="3200" i="1" dirty="0">
                <a:solidFill>
                  <a:srgbClr val="5B583B"/>
                </a:solidFill>
                <a:latin typeface="Corbel" panose="020B0503020204020204" pitchFamily="34" charset="0"/>
              </a:rPr>
              <a:t> Training</a:t>
            </a:r>
            <a:endParaRPr lang="de-DE" sz="3200" dirty="0">
              <a:solidFill>
                <a:schemeClr val="accent5">
                  <a:lumMod val="75000"/>
                </a:schemeClr>
              </a:solidFill>
              <a:latin typeface="Corbel" panose="020B0503020204020204" pitchFamily="34" charset="0"/>
            </a:endParaRP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3474"/>
            <a:ext cx="12212318" cy="5724525"/>
          </a:xfrm>
          <a:prstGeom prst="rect">
            <a:avLst/>
          </a:prstGeom>
        </p:spPr>
      </p:pic>
    </p:spTree>
    <p:extLst>
      <p:ext uri="{BB962C8B-B14F-4D97-AF65-F5344CB8AC3E}">
        <p14:creationId xmlns:p14="http://schemas.microsoft.com/office/powerpoint/2010/main" val="400606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2999"/>
            <a:ext cx="12192000" cy="5727701"/>
          </a:xfrm>
          <a:prstGeom prst="rect">
            <a:avLst/>
          </a:prstGeom>
        </p:spPr>
      </p:pic>
      <p:sp>
        <p:nvSpPr>
          <p:cNvPr id="2" name="Titel 1"/>
          <p:cNvSpPr>
            <a:spLocks noGrp="1"/>
          </p:cNvSpPr>
          <p:nvPr>
            <p:ph type="title"/>
          </p:nvPr>
        </p:nvSpPr>
        <p:spPr>
          <a:xfrm>
            <a:off x="341023" y="235477"/>
            <a:ext cx="11850977" cy="774174"/>
          </a:xfrm>
        </p:spPr>
        <p:txBody>
          <a:bodyPr>
            <a:noAutofit/>
          </a:bodyPr>
          <a:lstStyle/>
          <a:p>
            <a:r>
              <a:rPr lang="de-DE" sz="3200" dirty="0">
                <a:solidFill>
                  <a:srgbClr val="FFFFFF"/>
                </a:solidFill>
                <a:latin typeface="Corbel" panose="020B0503020204020204" pitchFamily="34" charset="0"/>
              </a:rPr>
              <a:t>Unsere Lernplattformen </a:t>
            </a:r>
            <a:r>
              <a:rPr lang="de-DE" sz="3200" dirty="0">
                <a:solidFill>
                  <a:srgbClr val="5B583B"/>
                </a:solidFill>
                <a:latin typeface="Corbel" panose="020B0503020204020204" pitchFamily="34" charset="0"/>
              </a:rPr>
              <a:t>BSCW </a:t>
            </a:r>
            <a:r>
              <a:rPr lang="en-US" sz="3200" i="1" dirty="0">
                <a:solidFill>
                  <a:srgbClr val="5B583B"/>
                </a:solidFill>
                <a:latin typeface="Corbel" panose="020B0503020204020204" pitchFamily="34" charset="0"/>
              </a:rPr>
              <a:t>Basic Support for Cooperative Work</a:t>
            </a:r>
            <a:endParaRPr lang="de-DE" sz="3200" dirty="0">
              <a:solidFill>
                <a:schemeClr val="accent5">
                  <a:lumMod val="75000"/>
                </a:schemeClr>
              </a:solidFill>
              <a:latin typeface="Corbel" panose="020B0503020204020204" pitchFamily="34" charset="0"/>
            </a:endParaRPr>
          </a:p>
        </p:txBody>
      </p:sp>
    </p:spTree>
    <p:extLst>
      <p:ext uri="{BB962C8B-B14F-4D97-AF65-F5344CB8AC3E}">
        <p14:creationId xmlns:p14="http://schemas.microsoft.com/office/powerpoint/2010/main" val="353212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76350" y="2147391"/>
            <a:ext cx="9553576" cy="3072309"/>
          </a:xfrm>
          <a:solidFill>
            <a:schemeClr val="bg1">
              <a:alpha val="50000"/>
            </a:schemeClr>
          </a:solidFill>
        </p:spPr>
        <p:txBody>
          <a:bodyPr lIns="1800000" rIns="1080000">
            <a:normAutofit/>
          </a:bodyPr>
          <a:lstStyle/>
          <a:p>
            <a:r>
              <a:rPr lang="de-DE" sz="2400" dirty="0">
                <a:solidFill>
                  <a:srgbClr val="5B583B"/>
                </a:solidFill>
                <a:latin typeface="Corbel" panose="020B0503020204020204" pitchFamily="34" charset="0"/>
              </a:rPr>
              <a:t>Bitte verwenden Sie für die Kommunikation mit dem Institut ausschließlich Ihre </a:t>
            </a:r>
            <a:r>
              <a:rPr lang="de-DE" sz="2400" i="1" dirty="0">
                <a:solidFill>
                  <a:srgbClr val="5B583B"/>
                </a:solidFill>
                <a:latin typeface="Corbel" panose="020B0503020204020204" pitchFamily="34" charset="0"/>
              </a:rPr>
              <a:t>Universitäts-Emailadresse</a:t>
            </a:r>
            <a:r>
              <a:rPr lang="de-DE" sz="2400" dirty="0">
                <a:solidFill>
                  <a:srgbClr val="5B583B"/>
                </a:solidFill>
                <a:latin typeface="Corbel" panose="020B0503020204020204" pitchFamily="34" charset="0"/>
              </a:rPr>
              <a:t>.</a:t>
            </a:r>
            <a:br>
              <a:rPr lang="de-DE" sz="2400" dirty="0">
                <a:solidFill>
                  <a:srgbClr val="5B583B"/>
                </a:solidFill>
                <a:latin typeface="Corbel" panose="020B0503020204020204" pitchFamily="34" charset="0"/>
              </a:rPr>
            </a:br>
            <a:br>
              <a:rPr lang="de-DE" sz="2400" dirty="0">
                <a:solidFill>
                  <a:srgbClr val="5B583B"/>
                </a:solidFill>
                <a:latin typeface="Corbel" panose="020B0503020204020204" pitchFamily="34" charset="0"/>
              </a:rPr>
            </a:br>
            <a:r>
              <a:rPr lang="de-DE" sz="2400" dirty="0">
                <a:solidFill>
                  <a:schemeClr val="accent2">
                    <a:lumMod val="75000"/>
                  </a:schemeClr>
                </a:solidFill>
                <a:latin typeface="Corbel" panose="020B0503020204020204" pitchFamily="34" charset="0"/>
              </a:rPr>
              <a:t>Und ganz wichtig: schauen Sie werktags </a:t>
            </a:r>
            <a:r>
              <a:rPr lang="de-DE" sz="2400" i="1" dirty="0">
                <a:solidFill>
                  <a:schemeClr val="accent2">
                    <a:lumMod val="75000"/>
                  </a:schemeClr>
                </a:solidFill>
                <a:latin typeface="Corbel" panose="020B0503020204020204" pitchFamily="34" charset="0"/>
              </a:rPr>
              <a:t>täglich</a:t>
            </a:r>
            <a:r>
              <a:rPr lang="de-DE" sz="2400" dirty="0">
                <a:solidFill>
                  <a:schemeClr val="accent2">
                    <a:lumMod val="75000"/>
                  </a:schemeClr>
                </a:solidFill>
                <a:latin typeface="Corbel" panose="020B0503020204020204" pitchFamily="34" charset="0"/>
              </a:rPr>
              <a:t> in Ihre Universitäts-Email!</a:t>
            </a:r>
          </a:p>
        </p:txBody>
      </p:sp>
      <p:sp>
        <p:nvSpPr>
          <p:cNvPr id="4" name="Titel 1"/>
          <p:cNvSpPr txBox="1">
            <a:spLocks/>
          </p:cNvSpPr>
          <p:nvPr/>
        </p:nvSpPr>
        <p:spPr>
          <a:xfrm>
            <a:off x="1276350" y="1090880"/>
            <a:ext cx="6867178" cy="948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FFFFFF"/>
                </a:solidFill>
                <a:latin typeface="Corbel" panose="020B0503020204020204" pitchFamily="34" charset="0"/>
              </a:rPr>
              <a:t>E-Mail</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162" y="3143545"/>
            <a:ext cx="1066500" cy="1080000"/>
          </a:xfrm>
          <a:prstGeom prst="rect">
            <a:avLst/>
          </a:prstGeom>
        </p:spPr>
      </p:pic>
    </p:spTree>
    <p:extLst>
      <p:ext uri="{BB962C8B-B14F-4D97-AF65-F5344CB8AC3E}">
        <p14:creationId xmlns:p14="http://schemas.microsoft.com/office/powerpoint/2010/main" val="254157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11" name="Textfeld 10"/>
          <p:cNvSpPr txBox="1"/>
          <p:nvPr/>
        </p:nvSpPr>
        <p:spPr>
          <a:xfrm>
            <a:off x="1744071" y="4800748"/>
            <a:ext cx="7637500"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@KAEE_GoetheUni 				 	   	 </a:t>
            </a:r>
            <a:r>
              <a:rPr lang="de-DE" sz="2000" dirty="0">
                <a:solidFill>
                  <a:schemeClr val="accent5">
                    <a:lumMod val="75000"/>
                  </a:schemeClr>
                </a:solidFill>
                <a:latin typeface="Corbel" panose="020B0503020204020204" pitchFamily="34" charset="0"/>
                <a:hlinkClick r:id="rId2"/>
              </a:rPr>
              <a:t>https://assemblag.es/@KAEEGoetheUni</a:t>
            </a:r>
            <a:endParaRPr lang="de-DE" sz="2000" dirty="0">
              <a:solidFill>
                <a:schemeClr val="accent5">
                  <a:lumMod val="75000"/>
                </a:schemeClr>
              </a:solidFill>
              <a:latin typeface="Corbel" panose="020B0503020204020204" pitchFamily="34" charset="0"/>
            </a:endParaRPr>
          </a:p>
        </p:txBody>
      </p:sp>
      <p:sp>
        <p:nvSpPr>
          <p:cNvPr id="2" name="Titel 1"/>
          <p:cNvSpPr>
            <a:spLocks noGrp="1"/>
          </p:cNvSpPr>
          <p:nvPr>
            <p:ph type="title"/>
          </p:nvPr>
        </p:nvSpPr>
        <p:spPr>
          <a:xfrm>
            <a:off x="1646417" y="302340"/>
            <a:ext cx="7575357" cy="948816"/>
          </a:xfrm>
        </p:spPr>
        <p:txBody>
          <a:bodyPr>
            <a:normAutofit/>
          </a:bodyPr>
          <a:lstStyle/>
          <a:p>
            <a:r>
              <a:rPr lang="de-DE" sz="3600" dirty="0" err="1">
                <a:solidFill>
                  <a:srgbClr val="FFFFFF"/>
                </a:solidFill>
                <a:latin typeface="Corbel" panose="020B0503020204020204" pitchFamily="34" charset="0"/>
              </a:rPr>
              <a:t>Social</a:t>
            </a:r>
            <a:r>
              <a:rPr lang="de-DE" sz="3600" dirty="0">
                <a:solidFill>
                  <a:srgbClr val="FFFFFF"/>
                </a:solidFill>
                <a:latin typeface="Corbel" panose="020B0503020204020204" pitchFamily="34" charset="0"/>
              </a:rPr>
              <a:t> Media</a:t>
            </a:r>
          </a:p>
        </p:txBody>
      </p:sp>
      <p:sp>
        <p:nvSpPr>
          <p:cNvPr id="3" name="Textfeld 2"/>
          <p:cNvSpPr txBox="1"/>
          <p:nvPr/>
        </p:nvSpPr>
        <p:spPr>
          <a:xfrm>
            <a:off x="1775142" y="3051349"/>
            <a:ext cx="7575357"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a:t>
            </a:r>
            <a:r>
              <a:rPr lang="de-DE" sz="2000" dirty="0" err="1">
                <a:solidFill>
                  <a:schemeClr val="accent5">
                    <a:lumMod val="75000"/>
                  </a:schemeClr>
                </a:solidFill>
                <a:latin typeface="Corbel" panose="020B0503020204020204" pitchFamily="34" charset="0"/>
              </a:rPr>
              <a:t>kaee-sts-goetheuni.bsky.social</a:t>
            </a:r>
            <a:endParaRPr lang="de-DE" sz="2000" dirty="0">
              <a:solidFill>
                <a:schemeClr val="accent5">
                  <a:lumMod val="75000"/>
                </a:schemeClr>
              </a:solidFill>
              <a:latin typeface="Corbel" panose="020B0503020204020204" pitchFamily="34" charset="0"/>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rcRect/>
          <a:stretch/>
        </p:blipFill>
        <p:spPr>
          <a:xfrm>
            <a:off x="2198698" y="3383197"/>
            <a:ext cx="848690" cy="861747"/>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rcRect/>
          <a:stretch/>
        </p:blipFill>
        <p:spPr>
          <a:xfrm>
            <a:off x="2192170" y="5129222"/>
            <a:ext cx="853656" cy="853656"/>
          </a:xfrm>
          <a:prstGeom prst="rect">
            <a:avLst/>
          </a:prstGeom>
        </p:spPr>
      </p:pic>
      <p:sp>
        <p:nvSpPr>
          <p:cNvPr id="14" name="Textfeld 13">
            <a:extLst>
              <a:ext uri="{FF2B5EF4-FFF2-40B4-BE49-F238E27FC236}">
                <a16:creationId xmlns:a16="http://schemas.microsoft.com/office/drawing/2014/main" id="{7E8E72C4-12F8-DA84-0CB8-095845C25A28}"/>
              </a:ext>
            </a:extLst>
          </p:cNvPr>
          <p:cNvSpPr txBox="1"/>
          <p:nvPr/>
        </p:nvSpPr>
        <p:spPr>
          <a:xfrm>
            <a:off x="1806214" y="1301950"/>
            <a:ext cx="7575357" cy="1454424"/>
          </a:xfrm>
          <a:prstGeom prst="rect">
            <a:avLst/>
          </a:prstGeom>
          <a:solidFill>
            <a:srgbClr val="D3D1BA"/>
          </a:solidFill>
        </p:spPr>
        <p:txBody>
          <a:bodyPr wrap="square" rtlCol="0" anchor="ctr" anchorCtr="0">
            <a:noAutofit/>
          </a:bodyPr>
          <a:lstStyle/>
          <a:p>
            <a:pPr>
              <a:spcAft>
                <a:spcPts val="600"/>
              </a:spcAft>
            </a:pPr>
            <a:r>
              <a:rPr lang="de-DE" sz="2000" dirty="0">
                <a:solidFill>
                  <a:schemeClr val="accent5">
                    <a:lumMod val="75000"/>
                  </a:schemeClr>
                </a:solidFill>
                <a:latin typeface="Corbel" panose="020B0503020204020204" pitchFamily="34" charset="0"/>
              </a:rPr>
              <a:t>		Institut: @</a:t>
            </a:r>
            <a:r>
              <a:rPr lang="de-DE" sz="2000" dirty="0" err="1">
                <a:solidFill>
                  <a:schemeClr val="accent5">
                    <a:lumMod val="75000"/>
                  </a:schemeClr>
                </a:solidFill>
                <a:latin typeface="Corbel" panose="020B0503020204020204" pitchFamily="34" charset="0"/>
              </a:rPr>
              <a:t>kaeegoetheuni</a:t>
            </a:r>
            <a:endParaRPr lang="de-DE" sz="2000" dirty="0">
              <a:solidFill>
                <a:schemeClr val="accent5">
                  <a:lumMod val="75000"/>
                </a:schemeClr>
              </a:solidFill>
              <a:latin typeface="Corbel" panose="020B0503020204020204" pitchFamily="34" charset="0"/>
            </a:endParaRPr>
          </a:p>
          <a:p>
            <a:pPr>
              <a:spcAft>
                <a:spcPts val="600"/>
              </a:spcAft>
            </a:pPr>
            <a:r>
              <a:rPr lang="de-DE" sz="2000">
                <a:solidFill>
                  <a:schemeClr val="accent5">
                    <a:lumMod val="75000"/>
                  </a:schemeClr>
                </a:solidFill>
                <a:latin typeface="Corbel" panose="020B0503020204020204" pitchFamily="34" charset="0"/>
              </a:rPr>
              <a:t>                                    Institutsgruppe</a:t>
            </a:r>
            <a:r>
              <a:rPr lang="de-DE" sz="2000" dirty="0">
                <a:solidFill>
                  <a:schemeClr val="accent5">
                    <a:lumMod val="75000"/>
                  </a:schemeClr>
                </a:solidFill>
                <a:latin typeface="Corbel" panose="020B0503020204020204" pitchFamily="34" charset="0"/>
              </a:rPr>
              <a:t>: @</a:t>
            </a:r>
            <a:r>
              <a:rPr lang="de-DE" sz="2000" dirty="0" err="1">
                <a:solidFill>
                  <a:schemeClr val="accent5">
                    <a:lumMod val="75000"/>
                  </a:schemeClr>
                </a:solidFill>
                <a:latin typeface="Corbel" panose="020B0503020204020204" pitchFamily="34" charset="0"/>
              </a:rPr>
              <a:t>kulturanthropologie.frankfurt</a:t>
            </a:r>
            <a:endParaRPr lang="de-DE" sz="2000" dirty="0">
              <a:solidFill>
                <a:schemeClr val="accent5">
                  <a:lumMod val="75000"/>
                </a:schemeClr>
              </a:solidFill>
              <a:latin typeface="Corbel" panose="020B0503020204020204" pitchFamily="34" charset="0"/>
            </a:endParaRPr>
          </a:p>
        </p:txBody>
      </p:sp>
      <p:pic>
        <p:nvPicPr>
          <p:cNvPr id="15" name="Grafik 14">
            <a:extLst>
              <a:ext uri="{FF2B5EF4-FFF2-40B4-BE49-F238E27FC236}">
                <a16:creationId xmlns:a16="http://schemas.microsoft.com/office/drawing/2014/main" id="{F665F901-E46A-98BA-4E7E-352CD339E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2171" y="1682380"/>
            <a:ext cx="781848" cy="781848"/>
          </a:xfrm>
          <a:prstGeom prst="rect">
            <a:avLst/>
          </a:prstGeom>
        </p:spPr>
      </p:pic>
    </p:spTree>
    <p:extLst>
      <p:ext uri="{BB962C8B-B14F-4D97-AF65-F5344CB8AC3E}">
        <p14:creationId xmlns:p14="http://schemas.microsoft.com/office/powerpoint/2010/main" val="2863048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20003" y="1120103"/>
            <a:ext cx="7575357" cy="948816"/>
          </a:xfrm>
        </p:spPr>
        <p:txBody>
          <a:bodyPr>
            <a:normAutofit/>
          </a:bodyPr>
          <a:lstStyle/>
          <a:p>
            <a:r>
              <a:rPr lang="de-DE" sz="3600" dirty="0">
                <a:solidFill>
                  <a:srgbClr val="FFFFFF"/>
                </a:solidFill>
                <a:latin typeface="Corbel" panose="020B0503020204020204" pitchFamily="34" charset="0"/>
              </a:rPr>
              <a:t>KAEE Mailingliste / Newsletter</a:t>
            </a:r>
          </a:p>
        </p:txBody>
      </p:sp>
      <p:sp>
        <p:nvSpPr>
          <p:cNvPr id="5" name="Textfeld 4"/>
          <p:cNvSpPr txBox="1"/>
          <p:nvPr/>
        </p:nvSpPr>
        <p:spPr>
          <a:xfrm>
            <a:off x="1520003" y="2226365"/>
            <a:ext cx="9214258" cy="3074210"/>
          </a:xfrm>
          <a:prstGeom prst="rect">
            <a:avLst/>
          </a:prstGeom>
          <a:solidFill>
            <a:schemeClr val="bg1">
              <a:alpha val="30000"/>
            </a:schemeClr>
          </a:solidFill>
        </p:spPr>
        <p:txBody>
          <a:bodyPr wrap="square" rtlCol="0" anchor="ctr" anchorCtr="0">
            <a:noAutofit/>
          </a:bodyPr>
          <a:lstStyle/>
          <a:p>
            <a:r>
              <a:rPr lang="de-DE" sz="2200" dirty="0">
                <a:solidFill>
                  <a:srgbClr val="5B583B"/>
                </a:solidFill>
                <a:latin typeface="Corbel" panose="020B0503020204020204" pitchFamily="34" charset="0"/>
              </a:rPr>
              <a:t>Bleiben Sie informiert:  Abonnieren Sie unsere Mailingliste </a:t>
            </a:r>
            <a:r>
              <a:rPr lang="de-DE" sz="2200" dirty="0">
                <a:solidFill>
                  <a:srgbClr val="5B583B"/>
                </a:solidFill>
                <a:latin typeface="Corbel" panose="020B0503020204020204" pitchFamily="34" charset="0"/>
                <a:hlinkClick r:id="rId2"/>
              </a:rPr>
              <a:t>hier</a:t>
            </a:r>
            <a:r>
              <a:rPr lang="de-DE" sz="2200" dirty="0">
                <a:solidFill>
                  <a:srgbClr val="5B583B"/>
                </a:solidFill>
                <a:latin typeface="Corbel" panose="020B0503020204020204" pitchFamily="34" charset="0"/>
              </a:rPr>
              <a:t> oder unter</a:t>
            </a:r>
          </a:p>
          <a:p>
            <a:endParaRPr lang="de-DE" sz="2200" dirty="0">
              <a:solidFill>
                <a:srgbClr val="5B583B"/>
              </a:solidFill>
              <a:latin typeface="Corbel" panose="020B0503020204020204" pitchFamily="34" charset="0"/>
            </a:endParaRPr>
          </a:p>
          <a:p>
            <a:r>
              <a:rPr lang="de-DE" sz="2000" dirty="0">
                <a:solidFill>
                  <a:schemeClr val="accent5">
                    <a:lumMod val="75000"/>
                  </a:schemeClr>
                </a:solidFill>
                <a:latin typeface="Corbel" panose="020B0503020204020204" pitchFamily="34" charset="0"/>
              </a:rPr>
              <a:t>		</a:t>
            </a:r>
            <a:r>
              <a:rPr lang="de-DE" sz="2000" dirty="0">
                <a:solidFill>
                  <a:schemeClr val="accent1">
                    <a:lumMod val="50000"/>
                  </a:schemeClr>
                </a:solidFill>
                <a:latin typeface="Corbel" panose="020B0503020204020204" pitchFamily="34" charset="0"/>
              </a:rPr>
              <a:t>https://dlist.server.uni-frankfurt.de/mailman/listinfo/</a:t>
            </a:r>
            <a:r>
              <a:rPr lang="de-DE" sz="2000" dirty="0" err="1">
                <a:solidFill>
                  <a:schemeClr val="accent1">
                    <a:lumMod val="50000"/>
                  </a:schemeClr>
                </a:solidFill>
                <a:latin typeface="Corbel" panose="020B0503020204020204" pitchFamily="34" charset="0"/>
              </a:rPr>
              <a:t>kaee</a:t>
            </a:r>
            <a:r>
              <a:rPr lang="de-DE" sz="2000" dirty="0">
                <a:solidFill>
                  <a:schemeClr val="accent1">
                    <a:lumMod val="50000"/>
                  </a:schemeClr>
                </a:solidFill>
                <a:latin typeface="Corbel" panose="020B0503020204020204" pitchFamily="34" charset="0"/>
              </a:rPr>
              <a:t>-verteiler</a:t>
            </a:r>
          </a:p>
          <a:p>
            <a:r>
              <a:rPr lang="de-DE" sz="2000" dirty="0">
                <a:solidFill>
                  <a:schemeClr val="accent1">
                    <a:lumMod val="50000"/>
                  </a:schemeClr>
                </a:solidFill>
                <a:latin typeface="Corbel" panose="020B0503020204020204" pitchFamily="34" charset="0"/>
              </a:rPr>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370" y="3686294"/>
            <a:ext cx="1354395" cy="864329"/>
          </a:xfrm>
          <a:prstGeom prst="rect">
            <a:avLst/>
          </a:prstGeom>
        </p:spPr>
      </p:pic>
    </p:spTree>
    <p:extLst>
      <p:ext uri="{BB962C8B-B14F-4D97-AF65-F5344CB8AC3E}">
        <p14:creationId xmlns:p14="http://schemas.microsoft.com/office/powerpoint/2010/main" val="316483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08462" y="1032739"/>
            <a:ext cx="7575357" cy="948816"/>
          </a:xfrm>
        </p:spPr>
        <p:txBody>
          <a:bodyPr>
            <a:normAutofit/>
          </a:bodyPr>
          <a:lstStyle/>
          <a:p>
            <a:r>
              <a:rPr lang="de-DE" sz="3600" dirty="0">
                <a:solidFill>
                  <a:srgbClr val="FFFFFF"/>
                </a:solidFill>
                <a:latin typeface="Corbel" panose="020B0503020204020204" pitchFamily="34" charset="0"/>
              </a:rPr>
              <a:t>Weitere Kommunikationskanäle</a:t>
            </a:r>
          </a:p>
        </p:txBody>
      </p:sp>
      <p:sp>
        <p:nvSpPr>
          <p:cNvPr id="5" name="Textfeld 4"/>
          <p:cNvSpPr txBox="1"/>
          <p:nvPr/>
        </p:nvSpPr>
        <p:spPr>
          <a:xfrm>
            <a:off x="966651" y="2486025"/>
            <a:ext cx="6013270" cy="3662226"/>
          </a:xfrm>
          <a:prstGeom prst="rect">
            <a:avLst/>
          </a:prstGeom>
          <a:solidFill>
            <a:schemeClr val="bg1">
              <a:alpha val="30000"/>
            </a:schemeClr>
          </a:solidFill>
        </p:spPr>
        <p:txBody>
          <a:bodyPr wrap="square" rtlCol="0" anchor="ctr" anchorCtr="0">
            <a:noAutofit/>
          </a:bodyPr>
          <a:lstStyle/>
          <a:p>
            <a:endParaRPr lang="de-DE" sz="2200" dirty="0">
              <a:solidFill>
                <a:srgbClr val="5B583B"/>
              </a:solidFill>
              <a:latin typeface="Corbel" panose="020B0503020204020204" pitchFamily="34" charset="0"/>
            </a:endParaRPr>
          </a:p>
          <a:p>
            <a:endParaRPr lang="de-DE" sz="2200" dirty="0">
              <a:solidFill>
                <a:srgbClr val="5B583B"/>
              </a:solidFill>
              <a:latin typeface="Corbel" panose="020B0503020204020204" pitchFamily="34" charset="0"/>
            </a:endParaRPr>
          </a:p>
          <a:p>
            <a:endParaRPr lang="de-DE" sz="2200" dirty="0">
              <a:solidFill>
                <a:srgbClr val="5B583B"/>
              </a:solidFill>
              <a:latin typeface="Corbel" panose="020B0503020204020204" pitchFamily="34" charset="0"/>
            </a:endParaRPr>
          </a:p>
          <a:p>
            <a:r>
              <a:rPr lang="de-DE" sz="2200" dirty="0">
                <a:solidFill>
                  <a:srgbClr val="5B583B"/>
                </a:solidFill>
                <a:latin typeface="Corbel" panose="020B0503020204020204" pitchFamily="34" charset="0"/>
              </a:rPr>
              <a:t>Es gibt zudem verschiedene Messenger-Gruppen,</a:t>
            </a:r>
          </a:p>
          <a:p>
            <a:r>
              <a:rPr lang="de-DE" sz="2200" dirty="0">
                <a:solidFill>
                  <a:srgbClr val="5B583B"/>
                </a:solidFill>
                <a:latin typeface="Corbel" panose="020B0503020204020204" pitchFamily="34" charset="0"/>
              </a:rPr>
              <a:t>in denen sich Studierende selbst organisieren.</a:t>
            </a:r>
            <a:endParaRPr lang="de-DE" sz="2000" dirty="0">
              <a:solidFill>
                <a:schemeClr val="accent1">
                  <a:lumMod val="50000"/>
                </a:schemeClr>
              </a:solidFill>
              <a:latin typeface="Corbel" panose="020B0503020204020204" pitchFamily="34" charset="0"/>
            </a:endParaRPr>
          </a:p>
        </p:txBody>
      </p:sp>
      <p:sp>
        <p:nvSpPr>
          <p:cNvPr id="3" name="Sprechblase: oval 2">
            <a:extLst>
              <a:ext uri="{FF2B5EF4-FFF2-40B4-BE49-F238E27FC236}">
                <a16:creationId xmlns:a16="http://schemas.microsoft.com/office/drawing/2014/main" id="{70B3D032-3CC8-9FF5-6597-9261B696AF73}"/>
              </a:ext>
            </a:extLst>
          </p:cNvPr>
          <p:cNvSpPr/>
          <p:nvPr/>
        </p:nvSpPr>
        <p:spPr>
          <a:xfrm rot="1592548">
            <a:off x="1402460" y="2813050"/>
            <a:ext cx="1221298" cy="12319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1C49E732-254E-AF97-D65B-F19305C08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374" y="0"/>
            <a:ext cx="3857625" cy="6858000"/>
          </a:xfrm>
          <a:prstGeom prst="rect">
            <a:avLst/>
          </a:prstGeom>
        </p:spPr>
      </p:pic>
      <p:sp>
        <p:nvSpPr>
          <p:cNvPr id="6" name="Rechteck 5">
            <a:extLst>
              <a:ext uri="{FF2B5EF4-FFF2-40B4-BE49-F238E27FC236}">
                <a16:creationId xmlns:a16="http://schemas.microsoft.com/office/drawing/2014/main" id="{B70B9AA0-95D1-43C7-9951-CD5F2B642931}"/>
              </a:ext>
            </a:extLst>
          </p:cNvPr>
          <p:cNvSpPr/>
          <p:nvPr/>
        </p:nvSpPr>
        <p:spPr>
          <a:xfrm>
            <a:off x="8334374" y="0"/>
            <a:ext cx="3857626" cy="6858000"/>
          </a:xfrm>
          <a:prstGeom prst="rect">
            <a:avLst/>
          </a:prstGeom>
          <a:solidFill>
            <a:srgbClr val="AAA47C"/>
          </a:solidFill>
          <a:ln>
            <a:solidFill>
              <a:srgbClr val="AAA47C"/>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7250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32069" y="546010"/>
            <a:ext cx="4972050" cy="1038855"/>
          </a:xfrm>
        </p:spPr>
        <p:txBody>
          <a:bodyPr>
            <a:normAutofit/>
          </a:bodyPr>
          <a:lstStyle/>
          <a:p>
            <a:r>
              <a:rPr lang="de-DE" sz="3200" dirty="0">
                <a:solidFill>
                  <a:schemeClr val="bg1"/>
                </a:solidFill>
                <a:latin typeface="Corbel" panose="020B0503020204020204" pitchFamily="34" charset="0"/>
              </a:rPr>
              <a:t>Im  Ausland studieren</a:t>
            </a:r>
          </a:p>
        </p:txBody>
      </p:sp>
      <p:sp>
        <p:nvSpPr>
          <p:cNvPr id="4" name="Textfeld 3"/>
          <p:cNvSpPr txBox="1"/>
          <p:nvPr/>
        </p:nvSpPr>
        <p:spPr>
          <a:xfrm>
            <a:off x="717795" y="1633491"/>
            <a:ext cx="6899246" cy="4377024"/>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Das Institut KAEE hat eine Reihe von Partnerinstituten an Universitäten in verschiedenen europäischen Ländern, an denen Sie über das Erasmus-Austauschprogramm ein Semester studieren können. </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Weitere Informationen finden Sie </a:t>
            </a:r>
            <a:r>
              <a:rPr lang="de-DE" sz="2400" dirty="0">
                <a:solidFill>
                  <a:srgbClr val="5B583B"/>
                </a:solidFill>
                <a:latin typeface="Corbel" panose="020B0503020204020204" pitchFamily="34" charset="0"/>
                <a:hlinkClick r:id="rId2"/>
              </a:rPr>
              <a:t>hier</a:t>
            </a:r>
            <a:r>
              <a:rPr lang="de-DE" sz="2400" dirty="0">
                <a:solidFill>
                  <a:srgbClr val="5B583B"/>
                </a:solidFill>
                <a:latin typeface="Corbel" panose="020B0503020204020204" pitchFamily="34" charset="0"/>
              </a:rPr>
              <a:t>.</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8637" y="1633492"/>
            <a:ext cx="3667467" cy="4377023"/>
          </a:xfrm>
          <a:prstGeom prst="rect">
            <a:avLst/>
          </a:prstGeom>
        </p:spPr>
      </p:pic>
    </p:spTree>
    <p:extLst>
      <p:ext uri="{BB962C8B-B14F-4D97-AF65-F5344CB8AC3E}">
        <p14:creationId xmlns:p14="http://schemas.microsoft.com/office/powerpoint/2010/main" val="197570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Unsere Institutsgruppe</a:t>
            </a:r>
          </a:p>
        </p:txBody>
      </p:sp>
      <p:sp>
        <p:nvSpPr>
          <p:cNvPr id="4" name="Textfeld 3"/>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Das Institut hat eine Institutsgruppe, in der Ihr aktiv werden könnt!</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Wir sind eure Ansprechpartner*innen für Fragen zum Studienalltag. </a:t>
            </a:r>
          </a:p>
          <a:p>
            <a:r>
              <a:rPr lang="de-DE" sz="2400" dirty="0">
                <a:solidFill>
                  <a:srgbClr val="5B583B"/>
                </a:solidFill>
                <a:latin typeface="Corbel" panose="020B0503020204020204" pitchFamily="34" charset="0"/>
              </a:rPr>
              <a:t>Wir wollen euch das Studium erleichtern und euch unterstützen.</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Wie wollen wir Euch helfen?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Fragen rund um den Studienalltag</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Schnittstelle zwischen Dozent*innen und Studierenden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Frankfurt besser kennenlernen</a:t>
            </a:r>
          </a:p>
          <a:p>
            <a:pPr marL="342900" indent="-342900">
              <a:buFont typeface="Arial" panose="020B0604020202020204" pitchFamily="34" charset="0"/>
              <a:buChar char="•"/>
            </a:pPr>
            <a:r>
              <a:rPr lang="de-DE" sz="2400" dirty="0">
                <a:solidFill>
                  <a:srgbClr val="5B583B"/>
                </a:solidFill>
                <a:latin typeface="Corbel" panose="020B0503020204020204" pitchFamily="34" charset="0"/>
              </a:rPr>
              <a:t>Veranstaltungen zum Kennenlernen und darüber hinaus </a:t>
            </a:r>
          </a:p>
        </p:txBody>
      </p:sp>
    </p:spTree>
    <p:extLst>
      <p:ext uri="{BB962C8B-B14F-4D97-AF65-F5344CB8AC3E}">
        <p14:creationId xmlns:p14="http://schemas.microsoft.com/office/powerpoint/2010/main" val="339613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8478175" y="1"/>
            <a:ext cx="3713824" cy="6857999"/>
          </a:xfrm>
          <a:prstGeom prst="rect">
            <a:avLst/>
          </a:prstGeom>
          <a:solidFill>
            <a:srgbClr val="E0DFCE">
              <a:alpha val="70000"/>
            </a:srgbClr>
          </a:solidFill>
        </p:spPr>
        <p:txBody>
          <a:bodyPr vert="horz" lIns="360000" tIns="45720" rIns="36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5B583B"/>
                </a:solidFill>
                <a:latin typeface="Corbel" panose="020B0503020204020204" pitchFamily="34" charset="0"/>
              </a:rPr>
              <a:t>Liebe Studierende der Kulturanthropologie und Europäischen Ethnologie im ersten Semester,</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wir hoffen, dass Sie sich gut zurecht finden und bemühen uns, Sie möglichst gut zu unterstützen.</a:t>
            </a:r>
          </a:p>
        </p:txBody>
      </p:sp>
    </p:spTree>
    <p:extLst>
      <p:ext uri="{BB962C8B-B14F-4D97-AF65-F5344CB8AC3E}">
        <p14:creationId xmlns:p14="http://schemas.microsoft.com/office/powerpoint/2010/main" val="364995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099428" y="831851"/>
            <a:ext cx="9853052" cy="1038855"/>
          </a:xfrm>
        </p:spPr>
        <p:txBody>
          <a:bodyPr>
            <a:normAutofit/>
          </a:bodyPr>
          <a:lstStyle/>
          <a:p>
            <a:r>
              <a:rPr lang="de-DE" sz="3200" dirty="0">
                <a:solidFill>
                  <a:schemeClr val="bg1"/>
                </a:solidFill>
                <a:latin typeface="Corbel" panose="020B0503020204020204" pitchFamily="34" charset="0"/>
              </a:rPr>
              <a:t>Aktiv werden in der Institutsgruppe</a:t>
            </a:r>
          </a:p>
        </p:txBody>
      </p:sp>
      <p:sp>
        <p:nvSpPr>
          <p:cNvPr id="6" name="Textfeld 5">
            <a:extLst>
              <a:ext uri="{FF2B5EF4-FFF2-40B4-BE49-F238E27FC236}">
                <a16:creationId xmlns:a16="http://schemas.microsoft.com/office/drawing/2014/main" id="{2A21CD6E-289C-2622-931F-46F669AEDCCD}"/>
              </a:ext>
            </a:extLst>
          </p:cNvPr>
          <p:cNvSpPr txBox="1"/>
          <p:nvPr/>
        </p:nvSpPr>
        <p:spPr>
          <a:xfrm>
            <a:off x="1099428" y="1870706"/>
            <a:ext cx="9853052" cy="2260194"/>
          </a:xfrm>
          <a:prstGeom prst="rect">
            <a:avLst/>
          </a:prstGeom>
          <a:solidFill>
            <a:srgbClr val="D3D1BA"/>
          </a:solidFill>
        </p:spPr>
        <p:txBody>
          <a:bodyPr wrap="square" lIns="360000" tIns="180000" rIns="360000" bIns="180000" rtlCol="0" anchor="ctr" anchorCtr="0">
            <a:noAutofit/>
          </a:bodyPr>
          <a:lstStyle/>
          <a:p>
            <a:pPr lvl="3"/>
            <a:r>
              <a:rPr lang="de-DE" sz="2400" dirty="0">
                <a:solidFill>
                  <a:srgbClr val="5B583B"/>
                </a:solidFill>
                <a:latin typeface="Corbel" panose="020B0503020204020204" pitchFamily="34" charset="0"/>
              </a:rPr>
              <a:t>Schreibe uns eine E-Mail an </a:t>
            </a:r>
            <a:r>
              <a:rPr lang="de-DE" sz="2400" dirty="0">
                <a:solidFill>
                  <a:srgbClr val="5B583B"/>
                </a:solidFill>
                <a:latin typeface="Corbel" panose="020B0503020204020204" pitchFamily="34" charset="0"/>
                <a:hlinkClick r:id="rId2"/>
              </a:rPr>
              <a:t>institutsgruppe.kaee@googlemail.com</a:t>
            </a:r>
            <a:r>
              <a:rPr lang="de-DE" sz="2400" dirty="0">
                <a:solidFill>
                  <a:srgbClr val="5B583B"/>
                </a:solidFill>
                <a:latin typeface="Corbel" panose="020B0503020204020204" pitchFamily="34" charset="0"/>
              </a:rPr>
              <a:t>, wenn du Fragen hast oder mitmachen möchtest!</a:t>
            </a:r>
          </a:p>
        </p:txBody>
      </p:sp>
      <p:pic>
        <p:nvPicPr>
          <p:cNvPr id="7" name="Grafik 6">
            <a:extLst>
              <a:ext uri="{FF2B5EF4-FFF2-40B4-BE49-F238E27FC236}">
                <a16:creationId xmlns:a16="http://schemas.microsoft.com/office/drawing/2014/main" id="{A74AB82E-FEDB-483B-236A-C804224C1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653" y="2688999"/>
            <a:ext cx="977187" cy="623608"/>
          </a:xfrm>
          <a:prstGeom prst="rect">
            <a:avLst/>
          </a:prstGeom>
          <a:ln>
            <a:no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95957B94-22ED-40C3-DCFA-02C0485AD6F1}"/>
              </a:ext>
            </a:extLst>
          </p:cNvPr>
          <p:cNvSpPr txBox="1"/>
          <p:nvPr/>
        </p:nvSpPr>
        <p:spPr>
          <a:xfrm>
            <a:off x="1099428" y="4359906"/>
            <a:ext cx="9853052" cy="2260194"/>
          </a:xfrm>
          <a:prstGeom prst="rect">
            <a:avLst/>
          </a:prstGeom>
          <a:solidFill>
            <a:srgbClr val="D3D1BA"/>
          </a:solidFill>
        </p:spPr>
        <p:txBody>
          <a:bodyPr wrap="square" lIns="360000" tIns="180000" rIns="360000" bIns="180000" rtlCol="0" anchor="ctr" anchorCtr="0">
            <a:noAutofit/>
          </a:bodyPr>
          <a:lstStyle/>
          <a:p>
            <a:pPr lvl="1"/>
            <a:r>
              <a:rPr lang="de-DE" sz="2400" dirty="0">
                <a:solidFill>
                  <a:srgbClr val="5B583B"/>
                </a:solidFill>
                <a:latin typeface="Corbel" panose="020B0503020204020204" pitchFamily="34" charset="0"/>
              </a:rPr>
              <a:t>Unser Institutsgruppenraum (die Sternenwarte) ist im IG-Farben Hauptgebäude 1.517</a:t>
            </a:r>
          </a:p>
        </p:txBody>
      </p:sp>
    </p:spTree>
    <p:extLst>
      <p:ext uri="{BB962C8B-B14F-4D97-AF65-F5344CB8AC3E}">
        <p14:creationId xmlns:p14="http://schemas.microsoft.com/office/powerpoint/2010/main" val="152901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32069" y="546010"/>
            <a:ext cx="4972050" cy="1038855"/>
          </a:xfrm>
        </p:spPr>
        <p:txBody>
          <a:bodyPr>
            <a:normAutofit/>
          </a:bodyPr>
          <a:lstStyle/>
          <a:p>
            <a:r>
              <a:rPr lang="de-DE" sz="3200" dirty="0" err="1">
                <a:solidFill>
                  <a:schemeClr val="bg1"/>
                </a:solidFill>
                <a:latin typeface="Corbel" panose="020B0503020204020204" pitchFamily="34" charset="0"/>
              </a:rPr>
              <a:t>VisAnthroCollective</a:t>
            </a:r>
            <a:endParaRPr lang="de-DE" sz="3200" dirty="0">
              <a:solidFill>
                <a:schemeClr val="bg1"/>
              </a:solidFill>
              <a:latin typeface="Corbel" panose="020B0503020204020204" pitchFamily="34" charset="0"/>
            </a:endParaRPr>
          </a:p>
        </p:txBody>
      </p:sp>
      <p:sp>
        <p:nvSpPr>
          <p:cNvPr id="4" name="Textfeld 3"/>
          <p:cNvSpPr txBox="1"/>
          <p:nvPr/>
        </p:nvSpPr>
        <p:spPr>
          <a:xfrm>
            <a:off x="4660685" y="1584865"/>
            <a:ext cx="6899246" cy="4377024"/>
          </a:xfrm>
          <a:prstGeom prst="rect">
            <a:avLst/>
          </a:prstGeom>
          <a:solidFill>
            <a:srgbClr val="D3D1BA"/>
          </a:solidFill>
        </p:spPr>
        <p:txBody>
          <a:bodyPr wrap="square" lIns="360000" tIns="180000" rIns="360000" bIns="180000" rtlCol="0" anchor="ctr" anchorCtr="0">
            <a:noAutofit/>
          </a:bodyPr>
          <a:lstStyle/>
          <a:p>
            <a:r>
              <a:rPr lang="de-DE" dirty="0">
                <a:solidFill>
                  <a:srgbClr val="5B583B"/>
                </a:solidFill>
                <a:latin typeface="Corbel" panose="020B0503020204020204" pitchFamily="34" charset="0"/>
              </a:rPr>
              <a:t>Im Rahmen der Fachschaft für Kulturanthropologie und Europäische Ethnologie gründete sich in 2024 die Arbeitsgruppe „</a:t>
            </a:r>
            <a:r>
              <a:rPr lang="de-DE" dirty="0" err="1">
                <a:solidFill>
                  <a:srgbClr val="5B583B"/>
                </a:solidFill>
                <a:latin typeface="Corbel" panose="020B0503020204020204" pitchFamily="34" charset="0"/>
              </a:rPr>
              <a:t>VisAnthroCollective</a:t>
            </a:r>
            <a:r>
              <a:rPr lang="de-DE" dirty="0">
                <a:solidFill>
                  <a:srgbClr val="5B583B"/>
                </a:solidFill>
                <a:latin typeface="Corbel" panose="020B0503020204020204" pitchFamily="34" charset="0"/>
              </a:rPr>
              <a:t>“ für Visuelle Anthropologie.</a:t>
            </a:r>
          </a:p>
          <a:p>
            <a:endParaRPr lang="de-DE" dirty="0">
              <a:solidFill>
                <a:srgbClr val="5B583B"/>
              </a:solidFill>
              <a:latin typeface="Corbel" panose="020B0503020204020204" pitchFamily="34" charset="0"/>
            </a:endParaRPr>
          </a:p>
          <a:p>
            <a:r>
              <a:rPr lang="de-DE" dirty="0">
                <a:solidFill>
                  <a:srgbClr val="5B583B"/>
                </a:solidFill>
                <a:latin typeface="Corbel" panose="020B0503020204020204" pitchFamily="34" charset="0"/>
              </a:rPr>
              <a:t>Zu den Aktivitäten der Arbeitsgruppe gehören unter anderem die Organisation von Filmabenden, bei denen Filme mit kulturanthropologischem Bezug gezeigt werden. Diese Veranstaltungen bieten eine Plattform für Diskussionen und den Austausch von Ideen zwischen Studierenden.</a:t>
            </a:r>
          </a:p>
          <a:p>
            <a:endParaRPr lang="de-DE" sz="2400" dirty="0">
              <a:solidFill>
                <a:srgbClr val="5B583B"/>
              </a:solidFill>
              <a:latin typeface="Corbel" panose="020B0503020204020204" pitchFamily="34" charset="0"/>
            </a:endParaRPr>
          </a:p>
        </p:txBody>
      </p:sp>
      <p:pic>
        <p:nvPicPr>
          <p:cNvPr id="5" name="Grafik 4">
            <a:extLst>
              <a:ext uri="{FF2B5EF4-FFF2-40B4-BE49-F238E27FC236}">
                <a16:creationId xmlns:a16="http://schemas.microsoft.com/office/drawing/2014/main" id="{5512FB88-E36E-7B6B-E819-7BF0C800D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874" y="5110191"/>
            <a:ext cx="657961" cy="657961"/>
          </a:xfrm>
          <a:prstGeom prst="rect">
            <a:avLst/>
          </a:prstGeom>
        </p:spPr>
      </p:pic>
      <p:pic>
        <p:nvPicPr>
          <p:cNvPr id="7" name="Grafik 6" descr="Ein Bild, das Text, Poster, orange, Schrift enthält.&#10;&#10;Automatisch generierte Beschreibung">
            <a:extLst>
              <a:ext uri="{FF2B5EF4-FFF2-40B4-BE49-F238E27FC236}">
                <a16:creationId xmlns:a16="http://schemas.microsoft.com/office/drawing/2014/main" id="{DFAC9BFA-828E-B82F-B6AF-7E981DB43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97" y="1998022"/>
            <a:ext cx="3556873" cy="3550709"/>
          </a:xfrm>
          <a:prstGeom prst="rect">
            <a:avLst/>
          </a:prstGeom>
        </p:spPr>
      </p:pic>
      <p:sp>
        <p:nvSpPr>
          <p:cNvPr id="2" name="Textfeld 1">
            <a:extLst>
              <a:ext uri="{FF2B5EF4-FFF2-40B4-BE49-F238E27FC236}">
                <a16:creationId xmlns:a16="http://schemas.microsoft.com/office/drawing/2014/main" id="{3159CC2C-96CB-517D-25F5-E3C431A75DF5}"/>
              </a:ext>
            </a:extLst>
          </p:cNvPr>
          <p:cNvSpPr txBox="1"/>
          <p:nvPr/>
        </p:nvSpPr>
        <p:spPr>
          <a:xfrm>
            <a:off x="6049186" y="5179399"/>
            <a:ext cx="4622800" cy="738664"/>
          </a:xfrm>
          <a:prstGeom prst="rect">
            <a:avLst/>
          </a:prstGeom>
          <a:noFill/>
        </p:spPr>
        <p:txBody>
          <a:bodyPr wrap="square" rtlCol="0">
            <a:spAutoFit/>
          </a:bodyPr>
          <a:lstStyle/>
          <a:p>
            <a:r>
              <a:rPr lang="de-DE" sz="2400" dirty="0">
                <a:solidFill>
                  <a:srgbClr val="5B583B"/>
                </a:solidFill>
                <a:latin typeface="Corbel" panose="020B0503020204020204" pitchFamily="34" charset="0"/>
              </a:rPr>
              <a:t>@</a:t>
            </a:r>
            <a:r>
              <a:rPr lang="de-DE" sz="2400" dirty="0" err="1">
                <a:solidFill>
                  <a:srgbClr val="5B583B"/>
                </a:solidFill>
                <a:latin typeface="Corbel" panose="020B0503020204020204" pitchFamily="34" charset="0"/>
              </a:rPr>
              <a:t>visanthrocollective</a:t>
            </a:r>
            <a:endParaRPr lang="de-DE" sz="2400" dirty="0">
              <a:solidFill>
                <a:srgbClr val="5B583B"/>
              </a:solidFill>
              <a:latin typeface="Corbel" panose="020B0503020204020204" pitchFamily="34" charset="0"/>
            </a:endParaRPr>
          </a:p>
          <a:p>
            <a:endParaRPr lang="en-US" dirty="0"/>
          </a:p>
        </p:txBody>
      </p:sp>
    </p:spTree>
    <p:extLst>
      <p:ext uri="{BB962C8B-B14F-4D97-AF65-F5344CB8AC3E}">
        <p14:creationId xmlns:p14="http://schemas.microsoft.com/office/powerpoint/2010/main" val="22860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Beratung und Zuständigkeiten</a:t>
            </a:r>
          </a:p>
        </p:txBody>
      </p:sp>
      <p:sp>
        <p:nvSpPr>
          <p:cNvPr id="4" name="Textfeld 3"/>
          <p:cNvSpPr txBox="1"/>
          <p:nvPr/>
        </p:nvSpPr>
        <p:spPr>
          <a:xfrm>
            <a:off x="1645115" y="1531450"/>
            <a:ext cx="8901769" cy="4551297"/>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Studienberatung</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Sie können sich bei Fragen auch an die studentischen Hilfskräfte wenden: </a:t>
            </a:r>
            <a:r>
              <a:rPr lang="de-DE" sz="2400" dirty="0">
                <a:solidFill>
                  <a:srgbClr val="5B583B"/>
                </a:solidFill>
                <a:latin typeface="Corbel" panose="020B0503020204020204" pitchFamily="34" charset="0"/>
                <a:hlinkClick r:id="rId3"/>
              </a:rPr>
              <a:t>ka-hiwis@em.uni-frankfurt.de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Für generelle Fragen können auch die </a:t>
            </a:r>
            <a:r>
              <a:rPr lang="de-DE" sz="2400" dirty="0">
                <a:solidFill>
                  <a:srgbClr val="5B583B"/>
                </a:solidFill>
                <a:latin typeface="Corbel" panose="020B0503020204020204" pitchFamily="34" charset="0"/>
                <a:hlinkClick r:id="rId4"/>
              </a:rPr>
              <a:t>zentralen Beratungsangebote der Goethe Universität</a:t>
            </a:r>
            <a:r>
              <a:rPr lang="de-DE" sz="2400" dirty="0">
                <a:solidFill>
                  <a:srgbClr val="5B583B"/>
                </a:solidFill>
                <a:latin typeface="Corbel" panose="020B0503020204020204" pitchFamily="34" charset="0"/>
              </a:rPr>
              <a:t> in Anspruch genommen werden.</a:t>
            </a:r>
          </a:p>
        </p:txBody>
      </p:sp>
    </p:spTree>
    <p:extLst>
      <p:ext uri="{BB962C8B-B14F-4D97-AF65-F5344CB8AC3E}">
        <p14:creationId xmlns:p14="http://schemas.microsoft.com/office/powerpoint/2010/main" val="203011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Beratung und Zuständigkeiten</a:t>
            </a:r>
          </a:p>
        </p:txBody>
      </p:sp>
      <p:sp>
        <p:nvSpPr>
          <p:cNvPr id="2" name="Textfeld 1">
            <a:extLst>
              <a:ext uri="{FF2B5EF4-FFF2-40B4-BE49-F238E27FC236}">
                <a16:creationId xmlns:a16="http://schemas.microsoft.com/office/drawing/2014/main" id="{88AA652B-638A-D9BF-A04B-4D5B7FE99B81}"/>
              </a:ext>
            </a:extLst>
          </p:cNvPr>
          <p:cNvSpPr txBox="1"/>
          <p:nvPr/>
        </p:nvSpPr>
        <p:spPr>
          <a:xfrm>
            <a:off x="417443" y="1510749"/>
            <a:ext cx="5446643" cy="4770782"/>
          </a:xfrm>
          <a:prstGeom prst="rect">
            <a:avLst/>
          </a:prstGeom>
          <a:solidFill>
            <a:srgbClr val="D3D1BA"/>
          </a:solidFill>
        </p:spPr>
        <p:txBody>
          <a:bodyPr wrap="square" lIns="360000" tIns="1080000" rIns="360000" bIns="180000" rtlCol="0" anchor="ctr" anchorCtr="0">
            <a:noAutofit/>
          </a:bodyPr>
          <a:lstStyle/>
          <a:p>
            <a:r>
              <a:rPr lang="de-DE" sz="2400" dirty="0">
                <a:solidFill>
                  <a:srgbClr val="5B583B"/>
                </a:solidFill>
                <a:latin typeface="Corbel" panose="020B0503020204020204" pitchFamily="34" charset="0"/>
              </a:rPr>
              <a:t>Auslandsaufenthalte</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Anrechnung von Studienleistungen</a:t>
            </a:r>
          </a:p>
          <a:p>
            <a:r>
              <a:rPr lang="de-DE" sz="2400" dirty="0">
                <a:solidFill>
                  <a:srgbClr val="5B583B"/>
                </a:solidFill>
                <a:latin typeface="Corbel" panose="020B0503020204020204" pitchFamily="34" charset="0"/>
              </a:rPr>
              <a:t>Timotheus Kartmann </a:t>
            </a:r>
            <a:r>
              <a:rPr lang="de-DE" sz="2400" dirty="0">
                <a:solidFill>
                  <a:srgbClr val="5B583B"/>
                </a:solidFill>
                <a:latin typeface="Corbel" panose="020B0503020204020204" pitchFamily="34" charset="0"/>
                <a:hlinkClick r:id="rId2"/>
              </a:rPr>
              <a:t>Kartmann@em.uni-frankfurt.de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Bafög-Beauftragte</a:t>
            </a:r>
          </a:p>
          <a:p>
            <a:r>
              <a:rPr lang="de-DE" sz="2400" dirty="0">
                <a:solidFill>
                  <a:srgbClr val="5B583B"/>
                </a:solidFill>
                <a:latin typeface="Corbel" panose="020B0503020204020204" pitchFamily="34" charset="0"/>
              </a:rPr>
              <a:t>Prof. Dr. Gisela Welz</a:t>
            </a:r>
          </a:p>
          <a:p>
            <a:r>
              <a:rPr lang="de-DE" sz="2400" dirty="0">
                <a:solidFill>
                  <a:srgbClr val="5B583B"/>
                </a:solidFill>
                <a:latin typeface="Corbel" panose="020B0503020204020204" pitchFamily="34" charset="0"/>
                <a:hlinkClick r:id="rId3"/>
              </a:rPr>
              <a:t>a.kuehn@em.uni-frankfurt.de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p:txBody>
      </p:sp>
      <p:sp>
        <p:nvSpPr>
          <p:cNvPr id="6" name="Textfeld 5">
            <a:extLst>
              <a:ext uri="{FF2B5EF4-FFF2-40B4-BE49-F238E27FC236}">
                <a16:creationId xmlns:a16="http://schemas.microsoft.com/office/drawing/2014/main" id="{3B93AB56-1439-327C-A2BB-4FD6AC41935D}"/>
              </a:ext>
            </a:extLst>
          </p:cNvPr>
          <p:cNvSpPr txBox="1"/>
          <p:nvPr/>
        </p:nvSpPr>
        <p:spPr>
          <a:xfrm>
            <a:off x="6129130" y="1510749"/>
            <a:ext cx="5446643" cy="4770782"/>
          </a:xfrm>
          <a:prstGeom prst="rect">
            <a:avLst/>
          </a:prstGeom>
          <a:solidFill>
            <a:srgbClr val="D3D1BA"/>
          </a:solidFill>
        </p:spPr>
        <p:txBody>
          <a:bodyPr wrap="square" lIns="360000" tIns="360000" rIns="360000" bIns="180000" rtlCol="0" anchor="ctr" anchorCtr="0">
            <a:noAutofit/>
          </a:bodyPr>
          <a:lstStyle/>
          <a:p>
            <a:r>
              <a:rPr lang="de-DE" sz="2400" dirty="0">
                <a:solidFill>
                  <a:srgbClr val="5B583B"/>
                </a:solidFill>
                <a:latin typeface="Corbel" panose="020B0503020204020204" pitchFamily="34" charset="0"/>
              </a:rPr>
              <a:t>Pflichtpraktika</a:t>
            </a:r>
          </a:p>
          <a:p>
            <a:r>
              <a:rPr lang="de-DE" sz="2400" dirty="0">
                <a:solidFill>
                  <a:srgbClr val="5B583B"/>
                </a:solidFill>
                <a:latin typeface="Corbel" panose="020B0503020204020204" pitchFamily="34" charset="0"/>
                <a:hlinkClick r:id="rId4"/>
              </a:rPr>
              <a:t>PM3_KAEE@em.uni-frankfurt.de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Belegverfahren</a:t>
            </a:r>
          </a:p>
          <a:p>
            <a:r>
              <a:rPr lang="de-DE" sz="2400" dirty="0">
                <a:solidFill>
                  <a:srgbClr val="5B583B"/>
                </a:solidFill>
                <a:latin typeface="Corbel" panose="020B0503020204020204" pitchFamily="34" charset="0"/>
                <a:hlinkClick r:id="rId5"/>
              </a:rPr>
              <a:t>Belegen_KAEE@em.uni-frankfurt.de</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Studienverwaltung am Institut</a:t>
            </a:r>
          </a:p>
          <a:p>
            <a:r>
              <a:rPr lang="de-DE" sz="2400" dirty="0">
                <a:solidFill>
                  <a:srgbClr val="5B583B"/>
                </a:solidFill>
                <a:latin typeface="Corbel" panose="020B0503020204020204" pitchFamily="34" charset="0"/>
              </a:rPr>
              <a:t>Friederike Lösch</a:t>
            </a:r>
          </a:p>
          <a:p>
            <a:r>
              <a:rPr lang="de-DE" sz="2400" dirty="0">
                <a:solidFill>
                  <a:srgbClr val="5B583B"/>
                </a:solidFill>
                <a:latin typeface="Corbel" panose="020B0503020204020204" pitchFamily="34" charset="0"/>
                <a:hlinkClick r:id="rId6"/>
              </a:rPr>
              <a:t>stud_admin_ifkaee@em.uni-frankfurt.de</a:t>
            </a:r>
            <a:r>
              <a:rPr lang="de-DE" sz="2400" dirty="0">
                <a:solidFill>
                  <a:srgbClr val="5B583B"/>
                </a:solidFill>
                <a:latin typeface="Corbel" panose="020B0503020204020204" pitchFamily="34" charset="0"/>
              </a:rPr>
              <a:t> </a:t>
            </a:r>
          </a:p>
        </p:txBody>
      </p:sp>
    </p:spTree>
    <p:extLst>
      <p:ext uri="{BB962C8B-B14F-4D97-AF65-F5344CB8AC3E}">
        <p14:creationId xmlns:p14="http://schemas.microsoft.com/office/powerpoint/2010/main" val="334502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DD59C417-2343-A68D-34DA-717C489CD20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212E6CC-E3CA-D6FD-E68B-1F5583BFA5E2}"/>
              </a:ext>
            </a:extLst>
          </p:cNvPr>
          <p:cNvSpPr>
            <a:spLocks noGrp="1"/>
          </p:cNvSpPr>
          <p:nvPr>
            <p:ph type="title"/>
          </p:nvPr>
        </p:nvSpPr>
        <p:spPr>
          <a:xfrm>
            <a:off x="632069" y="546010"/>
            <a:ext cx="7862226" cy="1038855"/>
          </a:xfrm>
        </p:spPr>
        <p:txBody>
          <a:bodyPr>
            <a:normAutofit/>
          </a:bodyPr>
          <a:lstStyle/>
          <a:p>
            <a:r>
              <a:rPr lang="de-DE" sz="3200" dirty="0">
                <a:solidFill>
                  <a:schemeClr val="bg1"/>
                </a:solidFill>
                <a:latin typeface="Corbel" panose="020B0503020204020204" pitchFamily="34" charset="0"/>
              </a:rPr>
              <a:t>Beratungs- und Unterstützungsangebote</a:t>
            </a:r>
          </a:p>
        </p:txBody>
      </p:sp>
      <p:sp>
        <p:nvSpPr>
          <p:cNvPr id="4" name="Textfeld 3">
            <a:extLst>
              <a:ext uri="{FF2B5EF4-FFF2-40B4-BE49-F238E27FC236}">
                <a16:creationId xmlns:a16="http://schemas.microsoft.com/office/drawing/2014/main" id="{785E8EED-B9B1-F8EA-1AF3-11FC2EEB006E}"/>
              </a:ext>
            </a:extLst>
          </p:cNvPr>
          <p:cNvSpPr txBox="1"/>
          <p:nvPr/>
        </p:nvSpPr>
        <p:spPr>
          <a:xfrm>
            <a:off x="717795" y="1633491"/>
            <a:ext cx="4396816" cy="4377024"/>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An der Goethe- Universität gibt es zahlreiche Beratungs- und Unterstützungsangebote für Studierende.</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Weitere Informationen finden Sie </a:t>
            </a:r>
            <a:r>
              <a:rPr lang="de-DE" sz="2400" dirty="0">
                <a:solidFill>
                  <a:srgbClr val="5B583B"/>
                </a:solidFill>
                <a:latin typeface="Corbel" panose="020B0503020204020204" pitchFamily="34" charset="0"/>
                <a:hlinkClick r:id="rId2"/>
              </a:rPr>
              <a:t>hier</a:t>
            </a:r>
            <a:r>
              <a:rPr lang="de-DE" sz="2400" dirty="0">
                <a:solidFill>
                  <a:srgbClr val="5B583B"/>
                </a:solidFill>
                <a:latin typeface="Corbel" panose="020B0503020204020204" pitchFamily="34" charset="0"/>
              </a:rPr>
              <a:t>.</a:t>
            </a:r>
          </a:p>
        </p:txBody>
      </p:sp>
      <p:pic>
        <p:nvPicPr>
          <p:cNvPr id="8" name="Grafik 7">
            <a:extLst>
              <a:ext uri="{FF2B5EF4-FFF2-40B4-BE49-F238E27FC236}">
                <a16:creationId xmlns:a16="http://schemas.microsoft.com/office/drawing/2014/main" id="{4A5B1CEB-B388-D32E-61BB-F9AB8A3F61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99944" y="1907792"/>
            <a:ext cx="6125475" cy="3828421"/>
          </a:xfrm>
          <a:prstGeom prst="rect">
            <a:avLst/>
          </a:prstGeom>
        </p:spPr>
      </p:pic>
    </p:spTree>
    <p:extLst>
      <p:ext uri="{BB962C8B-B14F-4D97-AF65-F5344CB8AC3E}">
        <p14:creationId xmlns:p14="http://schemas.microsoft.com/office/powerpoint/2010/main" val="289287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B8876B50-BB44-2BD1-8523-BA595F7822F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34DD28F-1AD6-BEDD-BDAD-4C29DC3A8EC7}"/>
              </a:ext>
            </a:extLst>
          </p:cNvPr>
          <p:cNvSpPr>
            <a:spLocks noGrp="1"/>
          </p:cNvSpPr>
          <p:nvPr>
            <p:ph type="title"/>
          </p:nvPr>
        </p:nvSpPr>
        <p:spPr>
          <a:xfrm>
            <a:off x="1302629" y="263583"/>
            <a:ext cx="7781736" cy="1038855"/>
          </a:xfrm>
        </p:spPr>
        <p:txBody>
          <a:bodyPr>
            <a:normAutofit/>
          </a:bodyPr>
          <a:lstStyle/>
          <a:p>
            <a:r>
              <a:rPr lang="de-DE" sz="3200" dirty="0">
                <a:solidFill>
                  <a:schemeClr val="bg1"/>
                </a:solidFill>
                <a:latin typeface="Corbel" panose="020B0503020204020204" pitchFamily="34" charset="0"/>
              </a:rPr>
              <a:t>Psychologische Unterstützung</a:t>
            </a:r>
          </a:p>
        </p:txBody>
      </p:sp>
      <p:sp>
        <p:nvSpPr>
          <p:cNvPr id="4" name="Textfeld 3">
            <a:extLst>
              <a:ext uri="{FF2B5EF4-FFF2-40B4-BE49-F238E27FC236}">
                <a16:creationId xmlns:a16="http://schemas.microsoft.com/office/drawing/2014/main" id="{A99B1F0A-5A24-6660-FE57-80ACE2B7E8A0}"/>
              </a:ext>
            </a:extLst>
          </p:cNvPr>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Bei mentalen Belastungen und persönlichen Schwierigkeiten bietet die Goethe-Universität vertrauliche und kostenfreie Unterstützung an. Sowohl als individuelle Einzelberatung als auch durch Workshopangebote. </a:t>
            </a:r>
          </a:p>
          <a:p>
            <a:endParaRPr lang="de-DE" sz="2400" dirty="0">
              <a:solidFill>
                <a:srgbClr val="5B583B"/>
              </a:solidFill>
              <a:latin typeface="Corbel" panose="020B0503020204020204" pitchFamily="34" charset="0"/>
            </a:endParaRPr>
          </a:p>
          <a:p>
            <a:r>
              <a:rPr lang="de-DE" sz="2400" b="1" dirty="0">
                <a:solidFill>
                  <a:srgbClr val="5B583B"/>
                </a:solidFill>
                <a:latin typeface="Corbel" panose="020B0503020204020204" pitchFamily="34" charset="0"/>
              </a:rPr>
              <a:t>Psychotherapeutische Beratungsstelle (PBS)</a:t>
            </a:r>
            <a:r>
              <a:rPr lang="de-DE" sz="2400" dirty="0">
                <a:solidFill>
                  <a:srgbClr val="5B583B"/>
                </a:solidFill>
                <a:latin typeface="Corbel" panose="020B0503020204020204" pitchFamily="34" charset="0"/>
              </a:rPr>
              <a:t>: </a:t>
            </a:r>
            <a:r>
              <a:rPr lang="de-DE" sz="2400" dirty="0">
                <a:solidFill>
                  <a:srgbClr val="5B583B"/>
                </a:solidFill>
                <a:latin typeface="Corbel" panose="020B0503020204020204" pitchFamily="34" charset="0"/>
                <a:hlinkClick r:id="rId2"/>
              </a:rPr>
              <a:t>https://www.uni-frankfurt.de/120593878/Psychotherapeutische_Beratungsstelle__PBS</a:t>
            </a:r>
            <a:r>
              <a:rPr lang="de-DE" sz="2400" dirty="0">
                <a:solidFill>
                  <a:srgbClr val="5B583B"/>
                </a:solidFill>
                <a:latin typeface="Corbel" panose="020B0503020204020204" pitchFamily="34" charset="0"/>
              </a:rPr>
              <a:t> </a:t>
            </a:r>
          </a:p>
          <a:p>
            <a:endParaRPr lang="de-DE" sz="2400" dirty="0">
              <a:solidFill>
                <a:srgbClr val="5B583B"/>
              </a:solidFill>
              <a:latin typeface="Corbel" panose="020B0503020204020204" pitchFamily="34" charset="0"/>
            </a:endParaRPr>
          </a:p>
          <a:p>
            <a:r>
              <a:rPr lang="de-DE" sz="2400" b="1" dirty="0">
                <a:solidFill>
                  <a:srgbClr val="5B583B"/>
                </a:solidFill>
                <a:latin typeface="Corbel" panose="020B0503020204020204" pitchFamily="34" charset="0"/>
              </a:rPr>
              <a:t>Psychosozialberatung des Studierendenwerkes</a:t>
            </a:r>
            <a:r>
              <a:rPr lang="de-DE" sz="2400" dirty="0">
                <a:solidFill>
                  <a:srgbClr val="5B583B"/>
                </a:solidFill>
                <a:latin typeface="Corbel" panose="020B0503020204020204" pitchFamily="34" charset="0"/>
              </a:rPr>
              <a:t>: </a:t>
            </a:r>
            <a:r>
              <a:rPr lang="de-DE" sz="2400" dirty="0">
                <a:solidFill>
                  <a:srgbClr val="5B583B"/>
                </a:solidFill>
                <a:latin typeface="Corbel" panose="020B0503020204020204" pitchFamily="34" charset="0"/>
                <a:hlinkClick r:id="rId3"/>
              </a:rPr>
              <a:t>https://www.swffm.de/beratung-finanzierung/psychosozialberatung</a:t>
            </a:r>
            <a:r>
              <a:rPr lang="de-DE" sz="2400" dirty="0">
                <a:solidFill>
                  <a:srgbClr val="5B583B"/>
                </a:solidFill>
                <a:latin typeface="Corbel" panose="020B0503020204020204" pitchFamily="34" charset="0"/>
              </a:rPr>
              <a:t>  </a:t>
            </a:r>
          </a:p>
        </p:txBody>
      </p:sp>
    </p:spTree>
    <p:extLst>
      <p:ext uri="{BB962C8B-B14F-4D97-AF65-F5344CB8AC3E}">
        <p14:creationId xmlns:p14="http://schemas.microsoft.com/office/powerpoint/2010/main" val="321955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E978EE88-91DE-EBC0-3861-E145621E8D8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C28D56C-B2B8-AB1B-35AE-C4D2391FBB63}"/>
              </a:ext>
            </a:extLst>
          </p:cNvPr>
          <p:cNvSpPr>
            <a:spLocks noGrp="1"/>
          </p:cNvSpPr>
          <p:nvPr>
            <p:ph type="title"/>
          </p:nvPr>
        </p:nvSpPr>
        <p:spPr>
          <a:xfrm>
            <a:off x="1302629" y="263583"/>
            <a:ext cx="9357350" cy="1038855"/>
          </a:xfrm>
        </p:spPr>
        <p:txBody>
          <a:bodyPr>
            <a:normAutofit/>
          </a:bodyPr>
          <a:lstStyle/>
          <a:p>
            <a:r>
              <a:rPr lang="de-DE" sz="3200" dirty="0">
                <a:solidFill>
                  <a:schemeClr val="bg1"/>
                </a:solidFill>
                <a:latin typeface="Corbel" panose="020B0503020204020204" pitchFamily="34" charset="0"/>
              </a:rPr>
              <a:t>Studieren mit Behinderung und gesundheitlicher Beeinträchtigung</a:t>
            </a:r>
          </a:p>
        </p:txBody>
      </p:sp>
      <p:sp>
        <p:nvSpPr>
          <p:cNvPr id="4" name="Textfeld 3">
            <a:extLst>
              <a:ext uri="{FF2B5EF4-FFF2-40B4-BE49-F238E27FC236}">
                <a16:creationId xmlns:a16="http://schemas.microsoft.com/office/drawing/2014/main" id="{145888EF-14DB-FC09-F419-03D0B77E3AD8}"/>
              </a:ext>
            </a:extLst>
          </p:cNvPr>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Informationen zum Studieren mit Behinderungen, gesundheitlichen Beeinträchtigungen oder chronischer Krankheit finden Sie hier: </a:t>
            </a:r>
            <a:r>
              <a:rPr lang="de-DE" sz="2400" dirty="0">
                <a:solidFill>
                  <a:srgbClr val="5B583B"/>
                </a:solidFill>
                <a:latin typeface="Corbel" panose="020B0503020204020204" pitchFamily="34" charset="0"/>
                <a:hlinkClick r:id="rId2"/>
              </a:rPr>
              <a:t>https://www.uni-frankfurt.de/83577918</a:t>
            </a:r>
            <a:endParaRPr lang="de-DE" sz="2400" dirty="0">
              <a:solidFill>
                <a:srgbClr val="5B583B"/>
              </a:solidFill>
              <a:latin typeface="Corbel" panose="020B0503020204020204" pitchFamily="34" charset="0"/>
            </a:endParaRP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rPr>
              <a:t>Eine individuelle Beratung für Studierende mit gesundheitlichen Beeinträchtigungen bietet die Beratung für Studierende mit Einschränkungen.</a:t>
            </a:r>
          </a:p>
          <a:p>
            <a:r>
              <a:rPr lang="de-DE" sz="2400" dirty="0">
                <a:solidFill>
                  <a:srgbClr val="5B583B"/>
                </a:solidFill>
                <a:latin typeface="Corbel" panose="020B0503020204020204" pitchFamily="34" charset="0"/>
              </a:rPr>
              <a:t>Kontakt: </a:t>
            </a:r>
            <a:r>
              <a:rPr lang="de-DE" sz="2400" dirty="0">
                <a:solidFill>
                  <a:srgbClr val="5B583B"/>
                </a:solidFill>
                <a:latin typeface="Corbel" panose="020B0503020204020204" pitchFamily="34" charset="0"/>
                <a:hlinkClick r:id="rId3"/>
              </a:rPr>
              <a:t>barrierefrei@uni-frankfurt.de</a:t>
            </a:r>
            <a:r>
              <a:rPr lang="de-DE" sz="2400" dirty="0">
                <a:solidFill>
                  <a:srgbClr val="5B583B"/>
                </a:solidFill>
                <a:latin typeface="Corbel" panose="020B0503020204020204" pitchFamily="34" charset="0"/>
              </a:rPr>
              <a:t> </a:t>
            </a:r>
          </a:p>
        </p:txBody>
      </p:sp>
    </p:spTree>
    <p:extLst>
      <p:ext uri="{BB962C8B-B14F-4D97-AF65-F5344CB8AC3E}">
        <p14:creationId xmlns:p14="http://schemas.microsoft.com/office/powerpoint/2010/main" val="365455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9FD5007B-19D9-434C-80B5-75C2A41858A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F7597C8-4EA0-41A4-DEB4-16E90CF35730}"/>
              </a:ext>
            </a:extLst>
          </p:cNvPr>
          <p:cNvSpPr>
            <a:spLocks noGrp="1"/>
          </p:cNvSpPr>
          <p:nvPr>
            <p:ph type="title"/>
          </p:nvPr>
        </p:nvSpPr>
        <p:spPr>
          <a:xfrm>
            <a:off x="1302629" y="263583"/>
            <a:ext cx="9357350" cy="1038855"/>
          </a:xfrm>
        </p:spPr>
        <p:txBody>
          <a:bodyPr>
            <a:normAutofit/>
          </a:bodyPr>
          <a:lstStyle/>
          <a:p>
            <a:r>
              <a:rPr lang="de-DE" sz="3200" dirty="0">
                <a:solidFill>
                  <a:schemeClr val="bg1"/>
                </a:solidFill>
                <a:latin typeface="Corbel" panose="020B0503020204020204" pitchFamily="34" charset="0"/>
              </a:rPr>
              <a:t>Antidiskriminierungsstelle</a:t>
            </a:r>
          </a:p>
        </p:txBody>
      </p:sp>
      <p:sp>
        <p:nvSpPr>
          <p:cNvPr id="4" name="Textfeld 3">
            <a:extLst>
              <a:ext uri="{FF2B5EF4-FFF2-40B4-BE49-F238E27FC236}">
                <a16:creationId xmlns:a16="http://schemas.microsoft.com/office/drawing/2014/main" id="{72E8428A-0710-71A0-E63B-2B8CF91BC83F}"/>
              </a:ext>
            </a:extLst>
          </p:cNvPr>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Die Antidiskriminierungsstelle der Goethe-Universität ist die zentrale Anlaufstelle für Studierende, Mitarbeitende und andere Angehörige der Universität, die Diskriminierung erleben, beobachten sowie Fragen oder Unterstützungsbedarf zum Thema (Anti-)Diskriminierung haben.</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hlinkClick r:id="rId2"/>
              </a:rPr>
              <a:t>https://www.uni-frankfurt.de/88047870/Antidiskriminierung</a:t>
            </a:r>
            <a:endParaRPr lang="de-DE" sz="2400" dirty="0">
              <a:solidFill>
                <a:srgbClr val="5B583B"/>
              </a:solidFill>
              <a:latin typeface="Corbel" panose="020B0503020204020204" pitchFamily="34" charset="0"/>
            </a:endParaRPr>
          </a:p>
        </p:txBody>
      </p:sp>
    </p:spTree>
    <p:extLst>
      <p:ext uri="{BB962C8B-B14F-4D97-AF65-F5344CB8AC3E}">
        <p14:creationId xmlns:p14="http://schemas.microsoft.com/office/powerpoint/2010/main" val="189723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0CDD1ED9-6987-2C9D-389E-560D251769F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D096F64-5915-55A7-B5C7-F302C266536F}"/>
              </a:ext>
            </a:extLst>
          </p:cNvPr>
          <p:cNvSpPr>
            <a:spLocks noGrp="1"/>
          </p:cNvSpPr>
          <p:nvPr>
            <p:ph type="title"/>
          </p:nvPr>
        </p:nvSpPr>
        <p:spPr>
          <a:xfrm>
            <a:off x="1302629" y="263583"/>
            <a:ext cx="9357350" cy="1038855"/>
          </a:xfrm>
        </p:spPr>
        <p:txBody>
          <a:bodyPr>
            <a:normAutofit/>
          </a:bodyPr>
          <a:lstStyle/>
          <a:p>
            <a:r>
              <a:rPr lang="de-DE" sz="3200" dirty="0">
                <a:solidFill>
                  <a:schemeClr val="bg1"/>
                </a:solidFill>
                <a:latin typeface="Corbel" panose="020B0503020204020204" pitchFamily="34" charset="0"/>
              </a:rPr>
              <a:t>Bafög- und Sozialberatung des AStA</a:t>
            </a:r>
          </a:p>
        </p:txBody>
      </p:sp>
      <p:sp>
        <p:nvSpPr>
          <p:cNvPr id="4" name="Textfeld 3">
            <a:extLst>
              <a:ext uri="{FF2B5EF4-FFF2-40B4-BE49-F238E27FC236}">
                <a16:creationId xmlns:a16="http://schemas.microsoft.com/office/drawing/2014/main" id="{19C75360-FB6A-B247-5858-A38EC3E4C079}"/>
              </a:ext>
            </a:extLst>
          </p:cNvPr>
          <p:cNvSpPr txBox="1"/>
          <p:nvPr/>
        </p:nvSpPr>
        <p:spPr>
          <a:xfrm>
            <a:off x="1196389" y="1302438"/>
            <a:ext cx="9692982" cy="4919458"/>
          </a:xfrm>
          <a:prstGeom prst="rect">
            <a:avLst/>
          </a:prstGeom>
          <a:solidFill>
            <a:srgbClr val="D3D1BA"/>
          </a:solidFill>
        </p:spPr>
        <p:txBody>
          <a:bodyPr wrap="square" lIns="360000" tIns="180000" rIns="360000" bIns="180000" rtlCol="0" anchor="ctr" anchorCtr="0">
            <a:noAutofit/>
          </a:bodyPr>
          <a:lstStyle/>
          <a:p>
            <a:r>
              <a:rPr lang="de-DE" sz="2400" dirty="0">
                <a:solidFill>
                  <a:srgbClr val="5B583B"/>
                </a:solidFill>
                <a:latin typeface="Corbel" panose="020B0503020204020204" pitchFamily="34" charset="0"/>
              </a:rPr>
              <a:t>Die AStA-Sozialberatung ist eine Beratung von Studierenden für Studierenden. Sie unterstützt bei Fragen zur Studienfinanzierung, BAföG-Anträgen oder -Bescheiden, aber auch Probleme mit dem Job, der Wohnung oder anderen Schwierigkeiten im Alltag oder Studium.</a:t>
            </a:r>
          </a:p>
          <a:p>
            <a:endParaRPr lang="de-DE" sz="2400" dirty="0">
              <a:solidFill>
                <a:srgbClr val="5B583B"/>
              </a:solidFill>
              <a:latin typeface="Corbel" panose="020B0503020204020204" pitchFamily="34" charset="0"/>
            </a:endParaRPr>
          </a:p>
          <a:p>
            <a:r>
              <a:rPr lang="de-DE" sz="2400" dirty="0">
                <a:solidFill>
                  <a:srgbClr val="5B583B"/>
                </a:solidFill>
                <a:latin typeface="Corbel" panose="020B0503020204020204" pitchFamily="34" charset="0"/>
                <a:hlinkClick r:id="rId2"/>
              </a:rPr>
              <a:t>https://asta-frankfurt.de/angebote/beratung-hilfe/asta-sozialberatung</a:t>
            </a:r>
            <a:r>
              <a:rPr lang="de-DE" sz="2400" dirty="0">
                <a:solidFill>
                  <a:srgbClr val="5B583B"/>
                </a:solidFill>
                <a:latin typeface="Corbel" panose="020B0503020204020204" pitchFamily="34" charset="0"/>
              </a:rPr>
              <a:t> </a:t>
            </a:r>
          </a:p>
        </p:txBody>
      </p:sp>
      <p:pic>
        <p:nvPicPr>
          <p:cNvPr id="7" name="Grafik 6" descr="Ein Bild, das Text, Screenshot, Schrift, Grafiken enthält.&#10;&#10;KI-generierte Inhalte können fehlerhaft sein.">
            <a:extLst>
              <a:ext uri="{FF2B5EF4-FFF2-40B4-BE49-F238E27FC236}">
                <a16:creationId xmlns:a16="http://schemas.microsoft.com/office/drawing/2014/main" id="{67CEB42A-CB85-4068-F595-C870073BB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6260" y="696571"/>
            <a:ext cx="2903890" cy="1789051"/>
          </a:xfrm>
          <a:prstGeom prst="rect">
            <a:avLst/>
          </a:prstGeom>
        </p:spPr>
      </p:pic>
    </p:spTree>
    <p:extLst>
      <p:ext uri="{BB962C8B-B14F-4D97-AF65-F5344CB8AC3E}">
        <p14:creationId xmlns:p14="http://schemas.microsoft.com/office/powerpoint/2010/main" val="1039968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57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EC23A2-2541-CD36-FBAB-B20D13188C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8028449" cy="5639193"/>
          </a:xfrm>
          <a:prstGeom prst="rect">
            <a:avLst/>
          </a:prstGeom>
        </p:spPr>
      </p:pic>
      <p:sp>
        <p:nvSpPr>
          <p:cNvPr id="4" name="Textfeld 3">
            <a:extLst>
              <a:ext uri="{FF2B5EF4-FFF2-40B4-BE49-F238E27FC236}">
                <a16:creationId xmlns:a16="http://schemas.microsoft.com/office/drawing/2014/main" id="{F68D9C61-13F7-3F88-B9EB-BFEDE85B9129}"/>
              </a:ext>
            </a:extLst>
          </p:cNvPr>
          <p:cNvSpPr txBox="1"/>
          <p:nvPr/>
        </p:nvSpPr>
        <p:spPr>
          <a:xfrm>
            <a:off x="971550" y="6815138"/>
            <a:ext cx="184731" cy="369332"/>
          </a:xfrm>
          <a:prstGeom prst="rect">
            <a:avLst/>
          </a:prstGeom>
          <a:noFill/>
        </p:spPr>
        <p:txBody>
          <a:bodyPr wrap="none" rtlCol="0">
            <a:spAutoFit/>
          </a:bodyPr>
          <a:lstStyle/>
          <a:p>
            <a:endParaRPr lang="de-DE" dirty="0"/>
          </a:p>
        </p:txBody>
      </p:sp>
      <p:grpSp>
        <p:nvGrpSpPr>
          <p:cNvPr id="5" name="Gruppieren 4">
            <a:extLst>
              <a:ext uri="{FF2B5EF4-FFF2-40B4-BE49-F238E27FC236}">
                <a16:creationId xmlns:a16="http://schemas.microsoft.com/office/drawing/2014/main" id="{D56885B0-E630-CE61-A3A4-86579F819E6B}"/>
              </a:ext>
            </a:extLst>
          </p:cNvPr>
          <p:cNvGrpSpPr>
            <a:grpSpLocks noChangeAspect="1"/>
          </p:cNvGrpSpPr>
          <p:nvPr/>
        </p:nvGrpSpPr>
        <p:grpSpPr>
          <a:xfrm>
            <a:off x="6983186" y="2985796"/>
            <a:ext cx="5210998" cy="3492660"/>
            <a:chOff x="3924924" y="936011"/>
            <a:chExt cx="8267076" cy="5540989"/>
          </a:xfrm>
        </p:grpSpPr>
        <p:pic>
          <p:nvPicPr>
            <p:cNvPr id="7" name="Grafik 6" descr="Ein Bild, das draußen, Stadtgebiet, Himmel, Architektur enthält.&#10;&#10;KI-generierte Inhalte können fehlerhaft sein.">
              <a:extLst>
                <a:ext uri="{FF2B5EF4-FFF2-40B4-BE49-F238E27FC236}">
                  <a16:creationId xmlns:a16="http://schemas.microsoft.com/office/drawing/2014/main" id="{8B9D9CCF-83D3-0D45-A459-8D935D492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924" y="965616"/>
              <a:ext cx="8267076" cy="5511384"/>
            </a:xfrm>
            <a:prstGeom prst="rect">
              <a:avLst/>
            </a:prstGeom>
          </p:spPr>
        </p:pic>
        <p:sp>
          <p:nvSpPr>
            <p:cNvPr id="9" name="Titel 1">
              <a:extLst>
                <a:ext uri="{FF2B5EF4-FFF2-40B4-BE49-F238E27FC236}">
                  <a16:creationId xmlns:a16="http://schemas.microsoft.com/office/drawing/2014/main" id="{45945077-9473-93F9-A4DD-3B9BADDD5AF5}"/>
                </a:ext>
              </a:extLst>
            </p:cNvPr>
            <p:cNvSpPr txBox="1">
              <a:spLocks/>
            </p:cNvSpPr>
            <p:nvPr/>
          </p:nvSpPr>
          <p:spPr>
            <a:xfrm>
              <a:off x="8946292" y="936011"/>
              <a:ext cx="3245708" cy="5511385"/>
            </a:xfrm>
            <a:prstGeom prst="rect">
              <a:avLst/>
            </a:prstGeom>
            <a:solidFill>
              <a:srgbClr val="A9A57C">
                <a:alpha val="69804"/>
              </a:srgbClr>
            </a:solid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400" dirty="0">
                <a:solidFill>
                  <a:schemeClr val="bg1"/>
                </a:solidFill>
                <a:latin typeface="Corbel" panose="020B0503020204020204" pitchFamily="34" charset="0"/>
              </a:endParaRPr>
            </a:p>
            <a:p>
              <a:endParaRPr lang="de-DE" sz="24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endParaRPr lang="de-DE" sz="2000" dirty="0">
                <a:solidFill>
                  <a:schemeClr val="bg1"/>
                </a:solidFill>
                <a:latin typeface="Corbel" panose="020B0503020204020204" pitchFamily="34" charset="0"/>
              </a:endParaRPr>
            </a:p>
            <a:p>
              <a:r>
                <a:rPr lang="de-DE" sz="1200" dirty="0">
                  <a:solidFill>
                    <a:schemeClr val="bg1"/>
                  </a:solidFill>
                  <a:latin typeface="Corbel" panose="020B0503020204020204" pitchFamily="34" charset="0"/>
                </a:rPr>
                <a:t>Willkommen zur Orientierungs-veranstaltung des</a:t>
              </a:r>
              <a:br>
                <a:rPr lang="de-DE" sz="1200" dirty="0">
                  <a:solidFill>
                    <a:schemeClr val="bg1"/>
                  </a:solidFill>
                  <a:latin typeface="Corbel" panose="020B0503020204020204" pitchFamily="34" charset="0"/>
                </a:rPr>
              </a:br>
              <a:r>
                <a:rPr lang="de-DE" sz="1200" dirty="0">
                  <a:solidFill>
                    <a:schemeClr val="bg1"/>
                  </a:solidFill>
                  <a:latin typeface="Corbel" panose="020B0503020204020204" pitchFamily="34" charset="0"/>
                </a:rPr>
                <a:t>Instituts für Kulturanthropologie und Europäische Ethnologie im Sommersemester 2026</a:t>
              </a:r>
              <a:br>
                <a:rPr lang="de-DE" sz="1100" dirty="0">
                  <a:solidFill>
                    <a:schemeClr val="bg1"/>
                  </a:solidFill>
                  <a:latin typeface="Corbel" panose="020B0503020204020204" pitchFamily="34" charset="0"/>
                </a:rPr>
              </a:br>
              <a:endParaRPr lang="de-DE" sz="1100" dirty="0">
                <a:solidFill>
                  <a:schemeClr val="bg1"/>
                </a:solidFill>
                <a:latin typeface="Corbel" panose="020B0503020204020204" pitchFamily="34" charset="0"/>
              </a:endParaRPr>
            </a:p>
          </p:txBody>
        </p:sp>
        <p:pic>
          <p:nvPicPr>
            <p:cNvPr id="10" name="Grafik 9">
              <a:extLst>
                <a:ext uri="{FF2B5EF4-FFF2-40B4-BE49-F238E27FC236}">
                  <a16:creationId xmlns:a16="http://schemas.microsoft.com/office/drawing/2014/main" id="{DB4634B4-7DFC-265C-61BD-E0F7DF1207B8}"/>
                </a:ext>
              </a:extLst>
            </p:cNvPr>
            <p:cNvPicPr>
              <a:picLocks noChangeAspect="1"/>
            </p:cNvPicPr>
            <p:nvPr/>
          </p:nvPicPr>
          <p:blipFill>
            <a:blip r:embed="rId4"/>
            <a:stretch>
              <a:fillRect/>
            </a:stretch>
          </p:blipFill>
          <p:spPr>
            <a:xfrm>
              <a:off x="10639168" y="1182646"/>
              <a:ext cx="1371600" cy="747522"/>
            </a:xfrm>
            <a:prstGeom prst="rect">
              <a:avLst/>
            </a:prstGeom>
          </p:spPr>
        </p:pic>
      </p:grpSp>
      <p:sp>
        <p:nvSpPr>
          <p:cNvPr id="13" name="Titel 1">
            <a:extLst>
              <a:ext uri="{FF2B5EF4-FFF2-40B4-BE49-F238E27FC236}">
                <a16:creationId xmlns:a16="http://schemas.microsoft.com/office/drawing/2014/main" id="{5AA9400D-168D-9BD7-FA4E-EAA36BEC6AA6}"/>
              </a:ext>
            </a:extLst>
          </p:cNvPr>
          <p:cNvSpPr txBox="1">
            <a:spLocks/>
          </p:cNvSpPr>
          <p:nvPr/>
        </p:nvSpPr>
        <p:spPr>
          <a:xfrm>
            <a:off x="8329733" y="395045"/>
            <a:ext cx="3637157" cy="2233029"/>
          </a:xfrm>
          <a:prstGeom prst="rect">
            <a:avLst/>
          </a:prstGeom>
          <a:solidFill>
            <a:schemeClr val="bg1">
              <a:alpha val="25000"/>
            </a:schemeClr>
          </a:solidFill>
        </p:spPr>
        <p:txBody>
          <a:bodyPr vert="horz" lIns="360000" tIns="45720" rIns="360000" bIns="45720" rtlCol="0" anchor="b"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000" dirty="0">
              <a:solidFill>
                <a:srgbClr val="262518"/>
              </a:solidFill>
              <a:latin typeface="Corbel" panose="020B0503020204020204" pitchFamily="34" charset="0"/>
            </a:endParaRPr>
          </a:p>
          <a:p>
            <a:r>
              <a:rPr lang="de-DE" sz="2000" dirty="0">
                <a:solidFill>
                  <a:srgbClr val="262518"/>
                </a:solidFill>
                <a:latin typeface="Corbel" panose="020B0503020204020204" pitchFamily="34" charset="0"/>
              </a:rPr>
              <a:t>Diese Präsentation steht Ihnen auch als PDF auf unserer Instituts-Website zum Download zur Verfügung.</a:t>
            </a:r>
            <a:br>
              <a:rPr lang="de-DE" sz="2000" dirty="0">
                <a:solidFill>
                  <a:srgbClr val="262518"/>
                </a:solidFill>
                <a:latin typeface="Corbel" panose="020B0503020204020204" pitchFamily="34" charset="0"/>
              </a:rPr>
            </a:br>
            <a:br>
              <a:rPr lang="de-DE" sz="2000" dirty="0">
                <a:solidFill>
                  <a:srgbClr val="262518"/>
                </a:solidFill>
                <a:latin typeface="Corbel" panose="020B0503020204020204" pitchFamily="34" charset="0"/>
              </a:rPr>
            </a:br>
            <a:r>
              <a:rPr lang="de-DE" sz="2000" dirty="0">
                <a:solidFill>
                  <a:srgbClr val="262518"/>
                </a:solidFill>
                <a:latin typeface="Corbel" panose="020B0503020204020204" pitchFamily="34" charset="0"/>
              </a:rPr>
              <a:t>Sie finden Sie unter </a:t>
            </a:r>
            <a:r>
              <a:rPr lang="de-DE" sz="2000" dirty="0">
                <a:solidFill>
                  <a:srgbClr val="262518"/>
                </a:solidFill>
                <a:latin typeface="Corbel" panose="020B0503020204020204" pitchFamily="34" charset="0"/>
                <a:hlinkClick r:id="rId5"/>
              </a:rPr>
              <a:t>„Downloads und Links“</a:t>
            </a:r>
            <a:br>
              <a:rPr lang="de-DE" sz="2000" dirty="0">
                <a:solidFill>
                  <a:srgbClr val="5B583B"/>
                </a:solidFill>
                <a:latin typeface="Corbel" panose="020B0503020204020204" pitchFamily="34" charset="0"/>
              </a:rPr>
            </a:br>
            <a:endParaRPr lang="de-DE" sz="2000" dirty="0">
              <a:solidFill>
                <a:srgbClr val="5B583B"/>
              </a:solidFill>
              <a:latin typeface="Corbel" panose="020B0503020204020204" pitchFamily="34" charset="0"/>
            </a:endParaRPr>
          </a:p>
        </p:txBody>
      </p:sp>
    </p:spTree>
    <p:extLst>
      <p:ext uri="{BB962C8B-B14F-4D97-AF65-F5344CB8AC3E}">
        <p14:creationId xmlns:p14="http://schemas.microsoft.com/office/powerpoint/2010/main" val="138631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7229476" y="4126554"/>
            <a:ext cx="5029200" cy="1559871"/>
          </a:xfrm>
          <a:prstGeom prst="rect">
            <a:avLst/>
          </a:prstGeom>
          <a:no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endParaRPr lang="de-DE" sz="2800" dirty="0">
              <a:solidFill>
                <a:schemeClr val="bg1"/>
              </a:solidFill>
              <a:latin typeface="Corbel" panose="020B0503020204020204" pitchFamily="34" charset="0"/>
            </a:endParaRPr>
          </a:p>
        </p:txBody>
      </p:sp>
      <p:sp>
        <p:nvSpPr>
          <p:cNvPr id="4" name="Titel 1"/>
          <p:cNvSpPr txBox="1">
            <a:spLocks/>
          </p:cNvSpPr>
          <p:nvPr/>
        </p:nvSpPr>
        <p:spPr>
          <a:xfrm>
            <a:off x="0" y="0"/>
            <a:ext cx="4545367" cy="6858000"/>
          </a:xfrm>
          <a:prstGeom prst="rect">
            <a:avLst/>
          </a:prstGeom>
          <a:solidFill>
            <a:srgbClr val="E0DFCE">
              <a:alpha val="60000"/>
            </a:srgbClr>
          </a:solidFill>
        </p:spPr>
        <p:txBody>
          <a:bodyPr vert="horz" lIns="360000" tIns="45720" rIns="360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413F2B"/>
                </a:solidFill>
                <a:latin typeface="Corbel" panose="020B0503020204020204" pitchFamily="34" charset="0"/>
              </a:rPr>
              <a:t>Auf der </a:t>
            </a:r>
            <a:r>
              <a:rPr lang="de-DE" sz="2400" dirty="0">
                <a:solidFill>
                  <a:srgbClr val="413F2B"/>
                </a:solidFill>
                <a:latin typeface="Corbel" panose="020B0503020204020204" pitchFamily="34" charset="0"/>
                <a:hlinkClick r:id="rId3"/>
              </a:rPr>
              <a:t>Website des Instituts </a:t>
            </a:r>
            <a:r>
              <a:rPr lang="de-DE" sz="2400" dirty="0">
                <a:solidFill>
                  <a:srgbClr val="413F2B"/>
                </a:solidFill>
                <a:latin typeface="Corbel" panose="020B0503020204020204" pitchFamily="34" charset="0"/>
              </a:rPr>
              <a:t>finden Sie alle Informationen, die Sie zum erfolgreichen Studium der KAEE benötigen.</a:t>
            </a:r>
          </a:p>
          <a:p>
            <a:endParaRPr lang="de-DE" sz="2400" dirty="0">
              <a:solidFill>
                <a:srgbClr val="413F2B"/>
              </a:solidFill>
              <a:latin typeface="Corbel" panose="020B0503020204020204" pitchFamily="34" charset="0"/>
            </a:endParaRPr>
          </a:p>
          <a:p>
            <a:r>
              <a:rPr lang="de-DE" sz="2400" dirty="0">
                <a:solidFill>
                  <a:srgbClr val="413F2B"/>
                </a:solidFill>
                <a:latin typeface="Corbel" panose="020B0503020204020204" pitchFamily="34" charset="0"/>
              </a:rPr>
              <a:t>Wir wünschen allen einen guten Einstieg!</a:t>
            </a:r>
          </a:p>
        </p:txBody>
      </p:sp>
    </p:spTree>
    <p:extLst>
      <p:ext uri="{BB962C8B-B14F-4D97-AF65-F5344CB8AC3E}">
        <p14:creationId xmlns:p14="http://schemas.microsoft.com/office/powerpoint/2010/main" val="3754360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9A5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619895" y="0"/>
            <a:ext cx="5095855" cy="6858000"/>
          </a:xfrm>
          <a:solidFill>
            <a:schemeClr val="bg1">
              <a:alpha val="25000"/>
            </a:schemeClr>
          </a:solidFill>
        </p:spPr>
        <p:txBody>
          <a:bodyPr lIns="360000" rIns="360000" anchor="b" anchorCtr="0">
            <a:normAutofit/>
          </a:bodyPr>
          <a:lstStyle/>
          <a:p>
            <a:r>
              <a:rPr lang="de-DE" sz="2000" dirty="0">
                <a:solidFill>
                  <a:srgbClr val="262518"/>
                </a:solidFill>
                <a:latin typeface="Corbel" panose="020B0503020204020204" pitchFamily="34" charset="0"/>
              </a:rPr>
              <a:t>Laden Sie sich bitte auch die Info-Broschüre für Studierende der Kulturanthropologie und Europäischen Ethnologie im ersten Semester von der </a:t>
            </a:r>
            <a:r>
              <a:rPr lang="de-DE" sz="2000" dirty="0">
                <a:solidFill>
                  <a:srgbClr val="262518"/>
                </a:solidFill>
                <a:latin typeface="Corbel" panose="020B0503020204020204" pitchFamily="34" charset="0"/>
                <a:hlinkClick r:id="rId2"/>
              </a:rPr>
              <a:t>Instituts-Website</a:t>
            </a:r>
            <a:r>
              <a:rPr lang="de-DE" sz="2000" dirty="0">
                <a:solidFill>
                  <a:srgbClr val="262518"/>
                </a:solidFill>
                <a:latin typeface="Corbel" panose="020B0503020204020204" pitchFamily="34" charset="0"/>
              </a:rPr>
              <a:t> herunter.</a:t>
            </a:r>
            <a:br>
              <a:rPr lang="de-DE" sz="2000" dirty="0">
                <a:solidFill>
                  <a:srgbClr val="262518"/>
                </a:solidFill>
                <a:latin typeface="Corbel" panose="020B0503020204020204" pitchFamily="34" charset="0"/>
              </a:rPr>
            </a:br>
            <a:endParaRPr lang="de-DE" sz="2000" dirty="0">
              <a:solidFill>
                <a:srgbClr val="262518"/>
              </a:solidFill>
              <a:latin typeface="Corbel" panose="020B0503020204020204" pitchFamily="34" charset="0"/>
            </a:endParaRPr>
          </a:p>
        </p:txBody>
      </p:sp>
      <p:pic>
        <p:nvPicPr>
          <p:cNvPr id="5" name="Grafik 4">
            <a:extLst>
              <a:ext uri="{FF2B5EF4-FFF2-40B4-BE49-F238E27FC236}">
                <a16:creationId xmlns:a16="http://schemas.microsoft.com/office/drawing/2014/main" id="{41E84CA8-2096-BA7B-781A-0103A6EF6B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136" y="35544"/>
            <a:ext cx="5166303" cy="6786912"/>
          </a:xfrm>
          <a:prstGeom prst="rect">
            <a:avLst/>
          </a:prstGeom>
        </p:spPr>
      </p:pic>
      <p:pic>
        <p:nvPicPr>
          <p:cNvPr id="11" name="Grafik 10" descr="Ein Bild, das Text, Screenshot, Website, Webseite enthält.&#10;&#10;KI-generierte Inhalte können fehlerhaft sein.">
            <a:extLst>
              <a:ext uri="{FF2B5EF4-FFF2-40B4-BE49-F238E27FC236}">
                <a16:creationId xmlns:a16="http://schemas.microsoft.com/office/drawing/2014/main" id="{96BC2EF7-E789-528A-C10C-F58D0A05F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9895" y="35544"/>
            <a:ext cx="5095855" cy="4957142"/>
          </a:xfrm>
          <a:prstGeom prst="rect">
            <a:avLst/>
          </a:prstGeom>
        </p:spPr>
      </p:pic>
    </p:spTree>
    <p:extLst>
      <p:ext uri="{BB962C8B-B14F-4D97-AF65-F5344CB8AC3E}">
        <p14:creationId xmlns:p14="http://schemas.microsoft.com/office/powerpoint/2010/main" val="144536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71370" y="365125"/>
            <a:ext cx="10515600" cy="1325563"/>
          </a:xfrm>
          <a:solidFill>
            <a:srgbClr val="A9A57C"/>
          </a:solidFill>
        </p:spPr>
        <p:txBody>
          <a:bodyPr lIns="360000" rIns="360000">
            <a:normAutofit fontScale="90000"/>
          </a:bodyPr>
          <a:lstStyle/>
          <a:p>
            <a:br>
              <a:rPr lang="de-DE" sz="2800" dirty="0">
                <a:solidFill>
                  <a:schemeClr val="bg1"/>
                </a:solidFill>
                <a:latin typeface="Corbel" panose="020B0503020204020204" pitchFamily="34" charset="0"/>
              </a:rPr>
            </a:br>
            <a:br>
              <a:rPr lang="de-DE" sz="36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3" name="Inhaltsplatzhalter 2"/>
          <p:cNvSpPr>
            <a:spLocks noGrp="1"/>
          </p:cNvSpPr>
          <p:nvPr>
            <p:ph idx="1"/>
          </p:nvPr>
        </p:nvSpPr>
        <p:spPr>
          <a:xfrm>
            <a:off x="618080" y="5546770"/>
            <a:ext cx="10996848" cy="885826"/>
          </a:xfrm>
        </p:spPr>
        <p:txBody>
          <a:bodyPr>
            <a:normAutofit/>
          </a:bodyPr>
          <a:lstStyle/>
          <a:p>
            <a:pPr marL="0" indent="0">
              <a:spcBef>
                <a:spcPts val="0"/>
              </a:spcBef>
              <a:spcAft>
                <a:spcPts val="1200"/>
              </a:spcAft>
              <a:buNone/>
            </a:pPr>
            <a:r>
              <a:rPr lang="de-DE" sz="2400" dirty="0">
                <a:solidFill>
                  <a:schemeClr val="bg1"/>
                </a:solidFill>
                <a:latin typeface="Corbel" panose="020B0503020204020204" pitchFamily="34" charset="0"/>
              </a:rPr>
              <a:t>Bitte laden Sie sich die für Sie zutreffende Studien- und Prüfungsordnung von der </a:t>
            </a:r>
            <a:r>
              <a:rPr lang="de-DE" sz="2400" dirty="0">
                <a:solidFill>
                  <a:schemeClr val="bg1"/>
                </a:solidFill>
                <a:latin typeface="Corbel" panose="020B0503020204020204" pitchFamily="34" charset="0"/>
                <a:hlinkClick r:id="rId2"/>
              </a:rPr>
              <a:t>Website des Prüfungsamtes (</a:t>
            </a:r>
            <a:r>
              <a:rPr lang="de-DE" sz="2400" dirty="0" err="1">
                <a:solidFill>
                  <a:schemeClr val="bg1"/>
                </a:solidFill>
                <a:latin typeface="Corbel" panose="020B0503020204020204" pitchFamily="34" charset="0"/>
                <a:hlinkClick r:id="rId2"/>
              </a:rPr>
              <a:t>pgks.de</a:t>
            </a:r>
            <a:r>
              <a:rPr lang="de-DE" sz="2400" dirty="0">
                <a:solidFill>
                  <a:schemeClr val="bg1"/>
                </a:solidFill>
                <a:latin typeface="Corbel" panose="020B0503020204020204" pitchFamily="34" charset="0"/>
                <a:hlinkClick r:id="rId2"/>
              </a:rPr>
              <a:t>/</a:t>
            </a:r>
            <a:r>
              <a:rPr lang="de-DE" sz="2400" dirty="0" err="1">
                <a:solidFill>
                  <a:schemeClr val="bg1"/>
                </a:solidFill>
                <a:latin typeface="Corbel" panose="020B0503020204020204" pitchFamily="34" charset="0"/>
                <a:hlinkClick r:id="rId2"/>
              </a:rPr>
              <a:t>ordnungen</a:t>
            </a:r>
            <a:r>
              <a:rPr lang="de-DE" sz="2400" dirty="0">
                <a:solidFill>
                  <a:schemeClr val="bg1"/>
                </a:solidFill>
                <a:latin typeface="Corbel" panose="020B0503020204020204" pitchFamily="34" charset="0"/>
                <a:hlinkClick r:id="rId2"/>
              </a:rPr>
              <a:t>/) </a:t>
            </a:r>
            <a:r>
              <a:rPr lang="de-DE" sz="2400" dirty="0">
                <a:solidFill>
                  <a:schemeClr val="bg1"/>
                </a:solidFill>
                <a:latin typeface="Corbel" panose="020B0503020204020204" pitchFamily="34" charset="0"/>
              </a:rPr>
              <a:t>herunter.</a:t>
            </a:r>
            <a:endParaRPr lang="de-DE" sz="2400" dirty="0">
              <a:solidFill>
                <a:srgbClr val="5B583B"/>
              </a:solidFill>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latin typeface="Corbel" panose="020B0503020204020204" pitchFamily="34" charset="0"/>
              </a:rPr>
              <a:t>Die Studien- und Prüfungsordnung – Ihr „Arbeitsvertrag“</a:t>
            </a:r>
            <a:endParaRPr lang="de-DE" sz="3200"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093" b="15611"/>
          <a:stretch/>
        </p:blipFill>
        <p:spPr>
          <a:xfrm>
            <a:off x="1747380" y="1503597"/>
            <a:ext cx="8697239" cy="3850806"/>
          </a:xfrm>
          <a:prstGeom prst="rect">
            <a:avLst/>
          </a:prstGeom>
        </p:spPr>
      </p:pic>
      <p:sp>
        <p:nvSpPr>
          <p:cNvPr id="4" name="Pfeil: nach rechts 3">
            <a:extLst>
              <a:ext uri="{FF2B5EF4-FFF2-40B4-BE49-F238E27FC236}">
                <a16:creationId xmlns:a16="http://schemas.microsoft.com/office/drawing/2014/main" id="{3600F8BB-BBDF-F0E7-F99D-429D08179344}"/>
              </a:ext>
            </a:extLst>
          </p:cNvPr>
          <p:cNvSpPr/>
          <p:nvPr/>
        </p:nvSpPr>
        <p:spPr>
          <a:xfrm rot="10800000">
            <a:off x="2580359" y="3391422"/>
            <a:ext cx="1778698" cy="38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409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73723" y="365124"/>
            <a:ext cx="10713247" cy="5807075"/>
          </a:xfrm>
          <a:solidFill>
            <a:srgbClr val="A9A57C"/>
          </a:solidFill>
        </p:spPr>
        <p:txBody>
          <a:bodyPr lIns="360000" rIns="360000">
            <a:normAutofit/>
          </a:bodyPr>
          <a:lstStyle/>
          <a:p>
            <a:r>
              <a:rPr lang="de-DE" sz="2800" dirty="0">
                <a:solidFill>
                  <a:schemeClr val="bg1"/>
                </a:solidFill>
                <a:latin typeface="Corbel" panose="020B0503020204020204" pitchFamily="34" charset="0"/>
              </a:rPr>
              <a:t>Studien- und Prüfungsverwaltung </a:t>
            </a:r>
            <a:br>
              <a:rPr lang="de-DE" sz="2800" dirty="0">
                <a:solidFill>
                  <a:schemeClr val="bg1"/>
                </a:solidFill>
                <a:latin typeface="Corbel" panose="020B0503020204020204" pitchFamily="34" charset="0"/>
              </a:rPr>
            </a:br>
            <a:br>
              <a:rPr lang="de-DE" sz="2800" dirty="0">
                <a:solidFill>
                  <a:schemeClr val="bg1"/>
                </a:solidFill>
                <a:latin typeface="Corbel" panose="020B0503020204020204" pitchFamily="34" charset="0"/>
              </a:rPr>
            </a:br>
            <a:r>
              <a:rPr lang="de-DE" sz="2800" dirty="0">
                <a:solidFill>
                  <a:schemeClr val="bg1"/>
                </a:solidFill>
                <a:latin typeface="Corbel" panose="020B0503020204020204" pitchFamily="34" charset="0"/>
              </a:rPr>
              <a:t>Für die Verwaltung der </a:t>
            </a:r>
            <a:r>
              <a:rPr lang="de-DE" sz="2800" b="1" dirty="0">
                <a:solidFill>
                  <a:schemeClr val="bg1"/>
                </a:solidFill>
                <a:latin typeface="Corbel" panose="020B0503020204020204" pitchFamily="34" charset="0"/>
              </a:rPr>
              <a:t>Kreditpunkte</a:t>
            </a:r>
            <a:r>
              <a:rPr lang="de-DE" sz="2800" dirty="0">
                <a:solidFill>
                  <a:schemeClr val="bg1"/>
                </a:solidFill>
                <a:latin typeface="Corbel" panose="020B0503020204020204" pitchFamily="34" charset="0"/>
              </a:rPr>
              <a:t>, die Sie für Ihre Studienleistungen erhalten, und der </a:t>
            </a:r>
            <a:r>
              <a:rPr lang="de-DE" sz="2800" b="1" dirty="0">
                <a:solidFill>
                  <a:schemeClr val="bg1"/>
                </a:solidFill>
                <a:latin typeface="Corbel" panose="020B0503020204020204" pitchFamily="34" charset="0"/>
              </a:rPr>
              <a:t>Noten</a:t>
            </a:r>
            <a:r>
              <a:rPr lang="de-DE" sz="2800" dirty="0">
                <a:solidFill>
                  <a:schemeClr val="bg1"/>
                </a:solidFill>
                <a:latin typeface="Corbel" panose="020B0503020204020204" pitchFamily="34" charset="0"/>
              </a:rPr>
              <a:t>, die Sie in den Modulabschlussprüfungen erzielen, ist das Prüfungsamt Geistes-, Kultur- und Sportwissenschaften </a:t>
            </a:r>
            <a:r>
              <a:rPr lang="de-DE" sz="2800" b="1" dirty="0">
                <a:solidFill>
                  <a:schemeClr val="bg1"/>
                </a:solidFill>
                <a:latin typeface="Corbel" panose="020B0503020204020204" pitchFamily="34" charset="0"/>
              </a:rPr>
              <a:t>(PGKS)</a:t>
            </a:r>
            <a:r>
              <a:rPr lang="de-DE" sz="2800" dirty="0">
                <a:solidFill>
                  <a:schemeClr val="bg1"/>
                </a:solidFill>
                <a:latin typeface="Corbel" panose="020B0503020204020204" pitchFamily="34" charset="0"/>
              </a:rPr>
              <a:t> zuständig.</a:t>
            </a:r>
            <a:endParaRPr lang="de-DE" sz="2800" dirty="0">
              <a:solidFill>
                <a:srgbClr val="5B583B"/>
              </a:solidFill>
              <a:latin typeface="Corbel" panose="020B0503020204020204" pitchFamily="34" charset="0"/>
            </a:endParaRPr>
          </a:p>
        </p:txBody>
      </p:sp>
      <p:sp>
        <p:nvSpPr>
          <p:cNvPr id="3" name="Inhaltsplatzhalter 2"/>
          <p:cNvSpPr>
            <a:spLocks noGrp="1"/>
          </p:cNvSpPr>
          <p:nvPr>
            <p:ph idx="1"/>
          </p:nvPr>
        </p:nvSpPr>
        <p:spPr>
          <a:xfrm>
            <a:off x="676695" y="1707311"/>
            <a:ext cx="10996848" cy="3694830"/>
          </a:xfrm>
        </p:spPr>
        <p:txBody>
          <a:bodyPr>
            <a:normAutofit/>
          </a:bodyPr>
          <a:lstStyle/>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endParaRPr lang="de-DE" sz="2400" dirty="0">
              <a:solidFill>
                <a:schemeClr val="bg1"/>
              </a:solidFill>
              <a:latin typeface="Corbel" panose="020B0503020204020204" pitchFamily="34" charset="0"/>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Tree>
    <p:extLst>
      <p:ext uri="{BB962C8B-B14F-4D97-AF65-F5344CB8AC3E}">
        <p14:creationId xmlns:p14="http://schemas.microsoft.com/office/powerpoint/2010/main" val="360255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32AFDFF2-A5F5-73C3-1845-98AF23BF04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EA282C-0D3B-11E3-B03C-4AB4A4534887}"/>
              </a:ext>
            </a:extLst>
          </p:cNvPr>
          <p:cNvSpPr>
            <a:spLocks noGrp="1"/>
          </p:cNvSpPr>
          <p:nvPr>
            <p:ph type="title"/>
          </p:nvPr>
        </p:nvSpPr>
        <p:spPr>
          <a:xfrm>
            <a:off x="971370" y="365125"/>
            <a:ext cx="10515600" cy="1325563"/>
          </a:xfrm>
          <a:solidFill>
            <a:srgbClr val="A9A57C"/>
          </a:solidFill>
        </p:spPr>
        <p:txBody>
          <a:bodyPr lIns="360000" rIns="360000">
            <a:normAutofit fontScale="90000"/>
          </a:bodyPr>
          <a:lstStyle/>
          <a:p>
            <a:br>
              <a:rPr lang="de-DE" sz="2800" dirty="0">
                <a:solidFill>
                  <a:schemeClr val="bg1"/>
                </a:solidFill>
                <a:latin typeface="Corbel" panose="020B0503020204020204" pitchFamily="34" charset="0"/>
              </a:rPr>
            </a:br>
            <a:r>
              <a:rPr lang="de-DE" sz="3600" dirty="0">
                <a:solidFill>
                  <a:schemeClr val="bg1"/>
                </a:solidFill>
                <a:latin typeface="Corbel" panose="020B0503020204020204" pitchFamily="34" charset="0"/>
              </a:rPr>
              <a:t>Studienkonto</a:t>
            </a:r>
            <a:br>
              <a:rPr lang="de-DE" sz="36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3" name="Inhaltsplatzhalter 2">
            <a:extLst>
              <a:ext uri="{FF2B5EF4-FFF2-40B4-BE49-F238E27FC236}">
                <a16:creationId xmlns:a16="http://schemas.microsoft.com/office/drawing/2014/main" id="{68172A09-2495-C923-5876-89A73B22AF27}"/>
              </a:ext>
            </a:extLst>
          </p:cNvPr>
          <p:cNvSpPr>
            <a:spLocks noGrp="1"/>
          </p:cNvSpPr>
          <p:nvPr>
            <p:ph idx="1"/>
          </p:nvPr>
        </p:nvSpPr>
        <p:spPr>
          <a:xfrm>
            <a:off x="618080" y="1606062"/>
            <a:ext cx="6362583" cy="4651864"/>
          </a:xfrm>
        </p:spPr>
        <p:txBody>
          <a:bodyPr>
            <a:normAutofit fontScale="92500"/>
          </a:bodyPr>
          <a:lstStyle/>
          <a:p>
            <a:pPr marL="0" indent="0">
              <a:spcBef>
                <a:spcPts val="0"/>
              </a:spcBef>
              <a:spcAft>
                <a:spcPts val="1200"/>
              </a:spcAft>
              <a:buNone/>
            </a:pPr>
            <a:r>
              <a:rPr lang="de-DE" sz="2400" dirty="0">
                <a:solidFill>
                  <a:schemeClr val="bg1"/>
                </a:solidFill>
                <a:latin typeface="Corbel" panose="020B0503020204020204" pitchFamily="34" charset="0"/>
              </a:rPr>
              <a:t>Im ersten Semester müssen Sie sich vom Prüfungsamt ein Studienkonto im Hochschulportal QIS/LSF  einrichten lassen, auf dem dann alle Leistungen und Prüfungen verbucht werden können. </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Der Antrag auf Kontoeröffnung heißt beim Prüfungsamt </a:t>
            </a:r>
            <a:r>
              <a:rPr lang="de-DE" sz="2400" b="1" dirty="0">
                <a:solidFill>
                  <a:schemeClr val="bg1"/>
                </a:solidFill>
                <a:latin typeface="Corbel" panose="020B0503020204020204" pitchFamily="34" charset="0"/>
              </a:rPr>
              <a:t>Antrag auf Zulassung zur Bachelorprüfung.</a:t>
            </a:r>
            <a:r>
              <a:rPr lang="de-DE" sz="2400" dirty="0">
                <a:solidFill>
                  <a:schemeClr val="bg1"/>
                </a:solidFill>
                <a:latin typeface="Corbel" panose="020B0503020204020204" pitchFamily="34" charset="0"/>
              </a:rPr>
              <a:t> Den Antrag finden Sie zum Download auf der </a:t>
            </a:r>
            <a:r>
              <a:rPr lang="de-DE" sz="2400" dirty="0">
                <a:solidFill>
                  <a:schemeClr val="bg1"/>
                </a:solidFill>
                <a:latin typeface="Corbel" panose="020B0503020204020204" pitchFamily="34" charset="0"/>
                <a:hlinkClick r:id="rId2"/>
              </a:rPr>
              <a:t>Website des Prüfungsamts</a:t>
            </a:r>
            <a:r>
              <a:rPr lang="de-DE" sz="2400" dirty="0">
                <a:solidFill>
                  <a:schemeClr val="bg1"/>
                </a:solidFill>
                <a:latin typeface="Corbel" panose="020B0503020204020204" pitchFamily="34" charset="0"/>
              </a:rPr>
              <a:t>.</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Ein Studienkonto ist auch die Voraussetzung für Ihre elektronische Anmeldung zu den Modulabschlussprüfungen. </a:t>
            </a:r>
            <a:endParaRPr lang="de-DE" sz="2400" dirty="0">
              <a:solidFill>
                <a:srgbClr val="5B583B"/>
              </a:solidFill>
            </a:endParaRPr>
          </a:p>
        </p:txBody>
      </p:sp>
      <p:sp>
        <p:nvSpPr>
          <p:cNvPr id="5" name="Titel 3">
            <a:extLst>
              <a:ext uri="{FF2B5EF4-FFF2-40B4-BE49-F238E27FC236}">
                <a16:creationId xmlns:a16="http://schemas.microsoft.com/office/drawing/2014/main" id="{1071D5EE-19F7-D42D-C689-3E3B9116C40D}"/>
              </a:ext>
            </a:extLst>
          </p:cNvPr>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pic>
        <p:nvPicPr>
          <p:cNvPr id="6" name="Grafik 5" descr="Ein Bild, das Text, Screenshot, parallel, Quittung enthält.&#10;&#10;KI-generierte Inhalte können fehlerhaft sein.">
            <a:extLst>
              <a:ext uri="{FF2B5EF4-FFF2-40B4-BE49-F238E27FC236}">
                <a16:creationId xmlns:a16="http://schemas.microsoft.com/office/drawing/2014/main" id="{045015C5-9BD7-D548-D18A-E59D2BEEA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953" y="300037"/>
            <a:ext cx="4410141" cy="6257926"/>
          </a:xfrm>
          <a:prstGeom prst="rect">
            <a:avLst/>
          </a:prstGeom>
        </p:spPr>
      </p:pic>
    </p:spTree>
    <p:extLst>
      <p:ext uri="{BB962C8B-B14F-4D97-AF65-F5344CB8AC3E}">
        <p14:creationId xmlns:p14="http://schemas.microsoft.com/office/powerpoint/2010/main" val="2299140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46335" y="922338"/>
            <a:ext cx="10327585" cy="1342186"/>
          </a:xfrm>
          <a:solidFill>
            <a:srgbClr val="A9A57C"/>
          </a:solidFill>
        </p:spPr>
        <p:txBody>
          <a:bodyPr lIns="360000" rIns="360000">
            <a:normAutofit fontScale="90000"/>
          </a:bodyPr>
          <a:lstStyle/>
          <a:p>
            <a:r>
              <a:rPr lang="de-DE" sz="6000" dirty="0">
                <a:solidFill>
                  <a:schemeClr val="bg1"/>
                </a:solidFill>
                <a:latin typeface="Corbel" panose="020B0503020204020204" pitchFamily="34" charset="0"/>
              </a:rPr>
              <a:t>Anmeldefristen beachten! </a:t>
            </a:r>
            <a:br>
              <a:rPr lang="de-DE" sz="6000" dirty="0">
                <a:solidFill>
                  <a:schemeClr val="bg1"/>
                </a:solidFill>
                <a:latin typeface="Corbel" panose="020B0503020204020204" pitchFamily="34" charset="0"/>
              </a:rPr>
            </a:br>
            <a:br>
              <a:rPr lang="de-DE" sz="6000" dirty="0">
                <a:solidFill>
                  <a:schemeClr val="bg1"/>
                </a:solidFill>
                <a:latin typeface="Corbel" panose="020B0503020204020204" pitchFamily="34" charset="0"/>
              </a:rPr>
            </a:br>
            <a:endParaRPr lang="de-DE" sz="2800" dirty="0">
              <a:solidFill>
                <a:srgbClr val="5B583B"/>
              </a:solidFill>
              <a:latin typeface="Corbel" panose="020B0503020204020204" pitchFamily="34" charset="0"/>
            </a:endParaRPr>
          </a:p>
        </p:txBody>
      </p:sp>
      <p:sp>
        <p:nvSpPr>
          <p:cNvPr id="5" name="Titel 3"/>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
        <p:nvSpPr>
          <p:cNvPr id="3" name="Inhaltsplatzhalter 2">
            <a:extLst>
              <a:ext uri="{FF2B5EF4-FFF2-40B4-BE49-F238E27FC236}">
                <a16:creationId xmlns:a16="http://schemas.microsoft.com/office/drawing/2014/main" id="{F9AC5D97-943B-01D2-7883-640C5E6A2DAD}"/>
              </a:ext>
            </a:extLst>
          </p:cNvPr>
          <p:cNvSpPr>
            <a:spLocks noGrp="1"/>
          </p:cNvSpPr>
          <p:nvPr>
            <p:ph idx="1"/>
          </p:nvPr>
        </p:nvSpPr>
        <p:spPr>
          <a:xfrm>
            <a:off x="577072" y="1593431"/>
            <a:ext cx="10996848" cy="4651864"/>
          </a:xfrm>
        </p:spPr>
        <p:txBody>
          <a:bodyPr>
            <a:normAutofit/>
          </a:bodyPr>
          <a:lstStyle/>
          <a:p>
            <a:pPr marL="0" indent="0">
              <a:spcBef>
                <a:spcPts val="0"/>
              </a:spcBef>
              <a:spcAft>
                <a:spcPts val="1200"/>
              </a:spcAft>
              <a:buNone/>
            </a:pPr>
            <a:r>
              <a:rPr lang="de-DE" sz="2400" dirty="0">
                <a:solidFill>
                  <a:schemeClr val="bg1"/>
                </a:solidFill>
                <a:latin typeface="Corbel" panose="020B0503020204020204" pitchFamily="34" charset="0"/>
              </a:rPr>
              <a:t>Die Anmeldefrist für die Modulabschlussprüfungen im Sommersemester 2026 können Sie auf der </a:t>
            </a:r>
            <a:r>
              <a:rPr lang="de-DE" sz="2400" dirty="0">
                <a:solidFill>
                  <a:schemeClr val="bg1"/>
                </a:solidFill>
                <a:latin typeface="Corbel" panose="020B0503020204020204" pitchFamily="34" charset="0"/>
                <a:hlinkClick r:id="rId2"/>
              </a:rPr>
              <a:t>Institutswebsite</a:t>
            </a:r>
            <a:r>
              <a:rPr lang="de-DE" sz="2400" dirty="0">
                <a:solidFill>
                  <a:schemeClr val="bg1"/>
                </a:solidFill>
                <a:latin typeface="Corbel" panose="020B0503020204020204" pitchFamily="34" charset="0"/>
              </a:rPr>
              <a:t> entnehmen. Die Anmeldung ist obligatorisch und ausschließlich über QIS/LSF möglich. Der Rücktritt ist innerhalb der genannten Frist möglich.</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dirty="0">
                <a:solidFill>
                  <a:schemeClr val="bg1"/>
                </a:solidFill>
                <a:latin typeface="Corbel" panose="020B0503020204020204" pitchFamily="34" charset="0"/>
              </a:rPr>
              <a:t>Mehr Info hierzu:</a:t>
            </a:r>
          </a:p>
          <a:p>
            <a:pPr marL="0" indent="0">
              <a:spcBef>
                <a:spcPts val="0"/>
              </a:spcBef>
              <a:spcAft>
                <a:spcPts val="1200"/>
              </a:spcAft>
              <a:buNone/>
            </a:pPr>
            <a:endParaRPr lang="de-DE" sz="2400" dirty="0">
              <a:solidFill>
                <a:schemeClr val="bg1"/>
              </a:solidFill>
              <a:latin typeface="Corbel" panose="020B0503020204020204" pitchFamily="34" charset="0"/>
            </a:endParaRPr>
          </a:p>
          <a:p>
            <a:pPr marL="0" indent="0">
              <a:spcBef>
                <a:spcPts val="0"/>
              </a:spcBef>
              <a:spcAft>
                <a:spcPts val="1200"/>
              </a:spcAft>
              <a:buNone/>
            </a:pPr>
            <a:r>
              <a:rPr lang="de-DE" sz="2400" b="1" dirty="0">
                <a:solidFill>
                  <a:schemeClr val="bg1"/>
                </a:solidFill>
                <a:latin typeface="Corbel" panose="020B0503020204020204" pitchFamily="34" charset="0"/>
                <a:hlinkClick r:id="rId3"/>
              </a:rPr>
              <a:t>Fristen und Termine</a:t>
            </a:r>
            <a:r>
              <a:rPr lang="de-DE" sz="2400" b="1" dirty="0">
                <a:solidFill>
                  <a:schemeClr val="bg1"/>
                </a:solidFill>
                <a:latin typeface="Corbel" panose="020B0503020204020204" pitchFamily="34" charset="0"/>
              </a:rPr>
              <a:t>                   </a:t>
            </a:r>
            <a:r>
              <a:rPr lang="de-DE" sz="2400" b="1" dirty="0">
                <a:solidFill>
                  <a:schemeClr val="bg1"/>
                </a:solidFill>
                <a:latin typeface="Corbel" panose="020B0503020204020204" pitchFamily="34" charset="0"/>
                <a:hlinkClick r:id="rId4"/>
              </a:rPr>
              <a:t>Belegverfahren</a:t>
            </a:r>
            <a:r>
              <a:rPr lang="de-DE" sz="2400" b="1" dirty="0">
                <a:solidFill>
                  <a:schemeClr val="bg1"/>
                </a:solidFill>
                <a:latin typeface="Corbel" panose="020B0503020204020204" pitchFamily="34" charset="0"/>
              </a:rPr>
              <a:t>               </a:t>
            </a:r>
            <a:r>
              <a:rPr lang="de-DE" sz="2400" b="1" dirty="0">
                <a:solidFill>
                  <a:schemeClr val="bg1"/>
                </a:solidFill>
                <a:latin typeface="Corbel" panose="020B0503020204020204" pitchFamily="34" charset="0"/>
                <a:hlinkClick r:id="rId5"/>
              </a:rPr>
              <a:t>allgemeiner Leitfaden</a:t>
            </a:r>
            <a:endParaRPr lang="de-DE" sz="2400" b="1" dirty="0">
              <a:solidFill>
                <a:srgbClr val="5B583B"/>
              </a:solidFill>
            </a:endParaRPr>
          </a:p>
        </p:txBody>
      </p:sp>
    </p:spTree>
    <p:extLst>
      <p:ext uri="{BB962C8B-B14F-4D97-AF65-F5344CB8AC3E}">
        <p14:creationId xmlns:p14="http://schemas.microsoft.com/office/powerpoint/2010/main" val="925641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AA47C"/>
        </a:solidFill>
        <a:effectLst/>
      </p:bgPr>
    </p:bg>
    <p:spTree>
      <p:nvGrpSpPr>
        <p:cNvPr id="1" name="">
          <a:extLst>
            <a:ext uri="{FF2B5EF4-FFF2-40B4-BE49-F238E27FC236}">
              <a16:creationId xmlns:a16="http://schemas.microsoft.com/office/drawing/2014/main" id="{2FB373FB-F89C-BC30-7C57-5E23248205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8E60C7-C366-77B4-52AC-D6448F89A132}"/>
              </a:ext>
            </a:extLst>
          </p:cNvPr>
          <p:cNvSpPr>
            <a:spLocks noGrp="1"/>
          </p:cNvSpPr>
          <p:nvPr>
            <p:ph type="title"/>
          </p:nvPr>
        </p:nvSpPr>
        <p:spPr>
          <a:xfrm>
            <a:off x="1246335" y="520701"/>
            <a:ext cx="10327585" cy="1342186"/>
          </a:xfrm>
          <a:solidFill>
            <a:srgbClr val="A9A57C"/>
          </a:solidFill>
        </p:spPr>
        <p:txBody>
          <a:bodyPr lIns="360000" rIns="360000">
            <a:normAutofit/>
          </a:bodyPr>
          <a:lstStyle/>
          <a:p>
            <a:r>
              <a:rPr lang="de-DE" sz="6000" dirty="0">
                <a:solidFill>
                  <a:srgbClr val="FF0000"/>
                </a:solidFill>
                <a:latin typeface="Corbel" panose="020B0503020204020204" pitchFamily="34" charset="0"/>
              </a:rPr>
              <a:t>Anmeldefrist </a:t>
            </a:r>
            <a:r>
              <a:rPr lang="de-DE" sz="6000" dirty="0" err="1">
                <a:solidFill>
                  <a:srgbClr val="FF0000"/>
                </a:solidFill>
                <a:latin typeface="Corbel" panose="020B0503020204020204" pitchFamily="34" charset="0"/>
              </a:rPr>
              <a:t>SoSe</a:t>
            </a:r>
            <a:r>
              <a:rPr lang="de-DE" sz="6000" dirty="0">
                <a:solidFill>
                  <a:srgbClr val="FF0000"/>
                </a:solidFill>
                <a:latin typeface="Corbel" panose="020B0503020204020204" pitchFamily="34" charset="0"/>
              </a:rPr>
              <a:t> 2026</a:t>
            </a:r>
            <a:br>
              <a:rPr lang="de-DE" sz="6000" dirty="0">
                <a:solidFill>
                  <a:srgbClr val="FF0000"/>
                </a:solidFill>
                <a:latin typeface="Corbel" panose="020B0503020204020204" pitchFamily="34" charset="0"/>
              </a:rPr>
            </a:br>
            <a:endParaRPr lang="de-DE" sz="2800" dirty="0">
              <a:solidFill>
                <a:srgbClr val="FF0000"/>
              </a:solidFill>
              <a:latin typeface="Corbel" panose="020B0503020204020204" pitchFamily="34" charset="0"/>
            </a:endParaRPr>
          </a:p>
        </p:txBody>
      </p:sp>
      <p:sp>
        <p:nvSpPr>
          <p:cNvPr id="5" name="Titel 3">
            <a:extLst>
              <a:ext uri="{FF2B5EF4-FFF2-40B4-BE49-F238E27FC236}">
                <a16:creationId xmlns:a16="http://schemas.microsoft.com/office/drawing/2014/main" id="{1AA2BDB4-98E0-14B0-C410-FFF3F39AF2C1}"/>
              </a:ext>
            </a:extLst>
          </p:cNvPr>
          <p:cNvSpPr txBox="1">
            <a:spLocks/>
          </p:cNvSpPr>
          <p:nvPr/>
        </p:nvSpPr>
        <p:spPr>
          <a:xfrm>
            <a:off x="618080" y="520701"/>
            <a:ext cx="10996848" cy="11866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3200" dirty="0"/>
          </a:p>
        </p:txBody>
      </p:sp>
      <p:sp>
        <p:nvSpPr>
          <p:cNvPr id="3" name="Inhaltsplatzhalter 2">
            <a:extLst>
              <a:ext uri="{FF2B5EF4-FFF2-40B4-BE49-F238E27FC236}">
                <a16:creationId xmlns:a16="http://schemas.microsoft.com/office/drawing/2014/main" id="{ED091947-ED15-E7A6-E504-2045B40B9A0D}"/>
              </a:ext>
            </a:extLst>
          </p:cNvPr>
          <p:cNvSpPr>
            <a:spLocks noGrp="1"/>
          </p:cNvSpPr>
          <p:nvPr>
            <p:ph idx="1"/>
          </p:nvPr>
        </p:nvSpPr>
        <p:spPr>
          <a:xfrm>
            <a:off x="577072" y="1593431"/>
            <a:ext cx="10996848" cy="4651864"/>
          </a:xfrm>
        </p:spPr>
        <p:txBody>
          <a:bodyPr>
            <a:normAutofit/>
          </a:bodyPr>
          <a:lstStyle/>
          <a:p>
            <a:pPr marL="0" indent="0">
              <a:spcBef>
                <a:spcPts val="0"/>
              </a:spcBef>
              <a:spcAft>
                <a:spcPts val="1200"/>
              </a:spcAft>
              <a:buNone/>
            </a:pPr>
            <a:r>
              <a:rPr lang="de-DE" sz="3200" dirty="0">
                <a:solidFill>
                  <a:schemeClr val="bg1"/>
                </a:solidFill>
                <a:latin typeface="Corbel" panose="020B0503020204020204" pitchFamily="34" charset="0"/>
              </a:rPr>
              <a:t>Für die Interessensbekundung zum WPM Verwissenschaftlichung oder WPM Globalisierung schreiben Sie eine E-Mail an:</a:t>
            </a:r>
          </a:p>
          <a:p>
            <a:pPr marL="0" indent="0">
              <a:spcBef>
                <a:spcPts val="0"/>
              </a:spcBef>
              <a:spcAft>
                <a:spcPts val="1200"/>
              </a:spcAft>
              <a:buNone/>
            </a:pPr>
            <a:endParaRPr lang="de-DE" sz="3200" dirty="0">
              <a:solidFill>
                <a:schemeClr val="bg1"/>
              </a:solidFill>
              <a:latin typeface="Corbel" panose="020B0503020204020204" pitchFamily="34" charset="0"/>
            </a:endParaRPr>
          </a:p>
          <a:p>
            <a:pPr marL="0" indent="0" algn="ctr">
              <a:spcBef>
                <a:spcPts val="0"/>
              </a:spcBef>
              <a:spcAft>
                <a:spcPts val="1200"/>
              </a:spcAft>
              <a:buNone/>
            </a:pPr>
            <a:r>
              <a:rPr lang="de-DE" sz="3200" b="1" dirty="0">
                <a:solidFill>
                  <a:schemeClr val="bg1"/>
                </a:solidFill>
                <a:latin typeface="Corbel" panose="020B0503020204020204" pitchFamily="34" charset="0"/>
                <a:hlinkClick r:id="rId2"/>
              </a:rPr>
              <a:t>belegen_kaee@em.uni-frankfurt.de</a:t>
            </a:r>
            <a:r>
              <a:rPr lang="de-DE" sz="3200" b="1" dirty="0">
                <a:solidFill>
                  <a:schemeClr val="bg1"/>
                </a:solidFill>
                <a:latin typeface="Corbel" panose="020B0503020204020204" pitchFamily="34" charset="0"/>
              </a:rPr>
              <a:t> </a:t>
            </a:r>
          </a:p>
          <a:p>
            <a:pPr marL="0" indent="0">
              <a:spcBef>
                <a:spcPts val="0"/>
              </a:spcBef>
              <a:spcAft>
                <a:spcPts val="1200"/>
              </a:spcAft>
              <a:buNone/>
            </a:pPr>
            <a:endParaRPr lang="de-DE" sz="3200" b="1" dirty="0">
              <a:solidFill>
                <a:schemeClr val="bg1"/>
              </a:solidFill>
              <a:latin typeface="Corbel" panose="020B0503020204020204" pitchFamily="34" charset="0"/>
            </a:endParaRPr>
          </a:p>
          <a:p>
            <a:pPr marL="0" indent="0">
              <a:spcBef>
                <a:spcPts val="0"/>
              </a:spcBef>
              <a:spcAft>
                <a:spcPts val="1200"/>
              </a:spcAft>
              <a:buNone/>
            </a:pPr>
            <a:r>
              <a:rPr lang="de-DE" sz="3200" dirty="0">
                <a:solidFill>
                  <a:schemeClr val="bg1"/>
                </a:solidFill>
                <a:latin typeface="Corbel" panose="020B0503020204020204" pitchFamily="34" charset="0"/>
              </a:rPr>
              <a:t>Machen Sie sich in QIS/LFS mit den Terminen vertraut und gehen Sie in  alle Kurse (Grundlagenseminar, Lektürekurs und Forschungsseminar) des gewählten WPMs.</a:t>
            </a:r>
            <a:endParaRPr lang="de-DE" sz="3200" dirty="0">
              <a:solidFill>
                <a:srgbClr val="5B583B"/>
              </a:solidFill>
            </a:endParaRPr>
          </a:p>
        </p:txBody>
      </p:sp>
    </p:spTree>
    <p:extLst>
      <p:ext uri="{BB962C8B-B14F-4D97-AF65-F5344CB8AC3E}">
        <p14:creationId xmlns:p14="http://schemas.microsoft.com/office/powerpoint/2010/main" val="2640624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1168</Words>
  <Application>Microsoft Office PowerPoint</Application>
  <PresentationFormat>Breitbild</PresentationFormat>
  <Paragraphs>148</Paragraphs>
  <Slides>30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30</vt:i4>
      </vt:variant>
    </vt:vector>
  </HeadingPairs>
  <TitlesOfParts>
    <vt:vector size="35" baseType="lpstr">
      <vt:lpstr>Arial</vt:lpstr>
      <vt:lpstr>Calibri</vt:lpstr>
      <vt:lpstr>Calibri Light</vt:lpstr>
      <vt:lpstr>Corbel</vt:lpstr>
      <vt:lpstr>Office Theme</vt:lpstr>
      <vt:lpstr>Willkommen zur Orientierungs-veranstaltung des Instituts für Kulturanthropologie und Europäische Ethnologie im Sommersemester 2026 </vt:lpstr>
      <vt:lpstr>PowerPoint-Präsentation</vt:lpstr>
      <vt:lpstr>PowerPoint-Präsentation</vt:lpstr>
      <vt:lpstr>Laden Sie sich bitte auch die Info-Broschüre für Studierende der Kulturanthropologie und Europäischen Ethnologie im ersten Semester von der Instituts-Website herunter. </vt:lpstr>
      <vt:lpstr>  </vt:lpstr>
      <vt:lpstr>Studien- und Prüfungsverwaltung   Für die Verwaltung der Kreditpunkte, die Sie für Ihre Studienleistungen erhalten, und der Noten, die Sie in den Modulabschlussprüfungen erzielen, ist das Prüfungsamt Geistes-, Kultur- und Sportwissenschaften (PGKS) zuständig.</vt:lpstr>
      <vt:lpstr> Studienkonto </vt:lpstr>
      <vt:lpstr>Anmeldefristen beachten!   </vt:lpstr>
      <vt:lpstr>Anmeldefrist SoSe 2026 </vt:lpstr>
      <vt:lpstr>Was müssen Studierende im Nebenfach KAEE leisten?</vt:lpstr>
      <vt:lpstr>PowerPoint-Präsentation</vt:lpstr>
      <vt:lpstr>Unsere Lernplattformen OLAT Online Learning and Training</vt:lpstr>
      <vt:lpstr>Unsere Lernplattformen BSCW Basic Support for Cooperative Work</vt:lpstr>
      <vt:lpstr>Bitte verwenden Sie für die Kommunikation mit dem Institut ausschließlich Ihre Universitäts-Emailadresse.  Und ganz wichtig: schauen Sie werktags täglich in Ihre Universitäts-Email!</vt:lpstr>
      <vt:lpstr>Social Media</vt:lpstr>
      <vt:lpstr>KAEE Mailingliste / Newsletter</vt:lpstr>
      <vt:lpstr>Weitere Kommunikationskanäle</vt:lpstr>
      <vt:lpstr>Im  Ausland studieren</vt:lpstr>
      <vt:lpstr>Unsere Institutsgruppe</vt:lpstr>
      <vt:lpstr>Aktiv werden in der Institutsgruppe</vt:lpstr>
      <vt:lpstr>VisAnthroCollective</vt:lpstr>
      <vt:lpstr>Beratung und Zuständigkeiten</vt:lpstr>
      <vt:lpstr>Beratung und Zuständigkeiten</vt:lpstr>
      <vt:lpstr>Beratungs- und Unterstützungsangebote</vt:lpstr>
      <vt:lpstr>Psychologische Unterstützung</vt:lpstr>
      <vt:lpstr>Studieren mit Behinderung und gesundheitlicher Beeinträchtigung</vt:lpstr>
      <vt:lpstr>Antidiskriminierungsstelle</vt:lpstr>
      <vt:lpstr>Bafög- und Sozialberatung des AStA</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Ilyes</dc:creator>
  <cp:lastModifiedBy>Friederike Lösch</cp:lastModifiedBy>
  <cp:revision>456</cp:revision>
  <dcterms:created xsi:type="dcterms:W3CDTF">2020-07-15T08:21:01Z</dcterms:created>
  <dcterms:modified xsi:type="dcterms:W3CDTF">2026-04-13T14:56:25Z</dcterms:modified>
</cp:coreProperties>
</file>