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0" r:id="rId4"/>
    <p:sldId id="283" r:id="rId5"/>
    <p:sldId id="277" r:id="rId6"/>
    <p:sldId id="293" r:id="rId7"/>
    <p:sldId id="294" r:id="rId8"/>
    <p:sldId id="296" r:id="rId9"/>
    <p:sldId id="276" r:id="rId10"/>
    <p:sldId id="282" r:id="rId11"/>
    <p:sldId id="288" r:id="rId12"/>
    <p:sldId id="289" r:id="rId13"/>
    <p:sldId id="259" r:id="rId14"/>
    <p:sldId id="297" r:id="rId15"/>
    <p:sldId id="300" r:id="rId16"/>
    <p:sldId id="287" r:id="rId17"/>
    <p:sldId id="270" r:id="rId18"/>
    <p:sldId id="298" r:id="rId19"/>
    <p:sldId id="278" r:id="rId20"/>
    <p:sldId id="285" r:id="rId21"/>
    <p:sldId id="301" r:id="rId22"/>
    <p:sldId id="302" r:id="rId23"/>
    <p:sldId id="303" r:id="rId24"/>
    <p:sldId id="275" r:id="rId25"/>
    <p:sldId id="271"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83B"/>
    <a:srgbClr val="D3D1BA"/>
    <a:srgbClr val="A9A57C"/>
    <a:srgbClr val="262518"/>
    <a:srgbClr val="413F2B"/>
    <a:srgbClr val="E0DFCE"/>
    <a:srgbClr val="FF9900"/>
    <a:srgbClr val="DB8513"/>
    <a:srgbClr val="AAA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2FABB-30A0-4F7C-AE5F-51BD825AEE27}" v="12" dt="2025-04-21T21:00:12.64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30" autoAdjust="0"/>
    <p:restoredTop sz="94660"/>
  </p:normalViewPr>
  <p:slideViewPr>
    <p:cSldViewPr snapToGrid="0">
      <p:cViewPr varScale="1">
        <p:scale>
          <a:sx n="108" d="100"/>
          <a:sy n="108" d="100"/>
        </p:scale>
        <p:origin x="224" y="216"/>
      </p:cViewPr>
      <p:guideLst>
        <p:guide orient="horz" pos="2160"/>
        <p:guide pos="3840"/>
      </p:guideLst>
    </p:cSldViewPr>
  </p:slideViewPr>
  <p:notesTextViewPr>
    <p:cViewPr>
      <p:scale>
        <a:sx n="1" d="1"/>
        <a:sy n="1" d="1"/>
      </p:scale>
      <p:origin x="0" y="0"/>
    </p:cViewPr>
  </p:notesTextViewPr>
  <p:sorterViewPr>
    <p:cViewPr>
      <p:scale>
        <a:sx n="80" d="100"/>
        <a:sy n="80" d="100"/>
      </p:scale>
      <p:origin x="0" y="-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eus Kartmann" userId="19f96d4e0608c849" providerId="LiveId" clId="{19F2FABB-30A0-4F7C-AE5F-51BD825AEE27}"/>
    <pc:docChg chg="undo redo custSel delSld modSld">
      <pc:chgData name="Timotheus Kartmann" userId="19f96d4e0608c849" providerId="LiveId" clId="{19F2FABB-30A0-4F7C-AE5F-51BD825AEE27}" dt="2025-04-21T21:12:54.662" v="399"/>
      <pc:docMkLst>
        <pc:docMk/>
      </pc:docMkLst>
      <pc:sldChg chg="modSp mod">
        <pc:chgData name="Timotheus Kartmann" userId="19f96d4e0608c849" providerId="LiveId" clId="{19F2FABB-30A0-4F7C-AE5F-51BD825AEE27}" dt="2025-04-21T19:42:11.001" v="42" actId="14100"/>
        <pc:sldMkLst>
          <pc:docMk/>
          <pc:sldMk cId="2188195629" sldId="256"/>
        </pc:sldMkLst>
        <pc:spChg chg="mod">
          <ac:chgData name="Timotheus Kartmann" userId="19f96d4e0608c849" providerId="LiveId" clId="{19F2FABB-30A0-4F7C-AE5F-51BD825AEE27}" dt="2025-04-21T19:42:11.001" v="42" actId="14100"/>
          <ac:spMkLst>
            <pc:docMk/>
            <pc:sldMk cId="2188195629" sldId="256"/>
            <ac:spMk id="2" creationId="{00000000-0000-0000-0000-000000000000}"/>
          </ac:spMkLst>
        </pc:spChg>
      </pc:sldChg>
      <pc:sldChg chg="addSp delSp modSp mod">
        <pc:chgData name="Timotheus Kartmann" userId="19f96d4e0608c849" providerId="LiveId" clId="{19F2FABB-30A0-4F7C-AE5F-51BD825AEE27}" dt="2025-04-21T19:49:16.752" v="87" actId="14100"/>
        <pc:sldMkLst>
          <pc:docMk/>
          <pc:sldMk cId="1386311477" sldId="260"/>
        </pc:sldMkLst>
        <pc:spChg chg="add mod">
          <ac:chgData name="Timotheus Kartmann" userId="19f96d4e0608c849" providerId="LiveId" clId="{19F2FABB-30A0-4F7C-AE5F-51BD825AEE27}" dt="2025-04-21T19:43:32.084" v="54"/>
          <ac:spMkLst>
            <pc:docMk/>
            <pc:sldMk cId="1386311477" sldId="260"/>
            <ac:spMk id="5" creationId="{69EC2E2D-02D7-C57F-49C6-FF43046E7623}"/>
          </ac:spMkLst>
        </pc:spChg>
        <pc:spChg chg="add mod">
          <ac:chgData name="Timotheus Kartmann" userId="19f96d4e0608c849" providerId="LiveId" clId="{19F2FABB-30A0-4F7C-AE5F-51BD825AEE27}" dt="2025-04-21T19:48:56.654" v="84" actId="1076"/>
          <ac:spMkLst>
            <pc:docMk/>
            <pc:sldMk cId="1386311477" sldId="260"/>
            <ac:spMk id="9" creationId="{45945077-9473-93F9-A4DD-3B9BADDD5AF5}"/>
          </ac:spMkLst>
        </pc:spChg>
        <pc:picChg chg="del">
          <ac:chgData name="Timotheus Kartmann" userId="19f96d4e0608c849" providerId="LiveId" clId="{19F2FABB-30A0-4F7C-AE5F-51BD825AEE27}" dt="2025-04-21T19:43:36.899" v="55" actId="478"/>
          <ac:picMkLst>
            <pc:docMk/>
            <pc:sldMk cId="1386311477" sldId="260"/>
            <ac:picMk id="3" creationId="{89A3AE05-AFBA-2D4A-DE7E-42D574B8B891}"/>
          </ac:picMkLst>
        </pc:picChg>
        <pc:picChg chg="add mod">
          <ac:chgData name="Timotheus Kartmann" userId="19f96d4e0608c849" providerId="LiveId" clId="{19F2FABB-30A0-4F7C-AE5F-51BD825AEE27}" dt="2025-04-21T19:45:36.050" v="60" actId="14100"/>
          <ac:picMkLst>
            <pc:docMk/>
            <pc:sldMk cId="1386311477" sldId="260"/>
            <ac:picMk id="7" creationId="{8B9D9CCF-83D3-0D45-A459-8D935D49269C}"/>
          </ac:picMkLst>
        </pc:picChg>
        <pc:picChg chg="add del mod">
          <ac:chgData name="Timotheus Kartmann" userId="19f96d4e0608c849" providerId="LiveId" clId="{19F2FABB-30A0-4F7C-AE5F-51BD825AEE27}" dt="2025-04-21T19:48:44.860" v="83" actId="21"/>
          <ac:picMkLst>
            <pc:docMk/>
            <pc:sldMk cId="1386311477" sldId="260"/>
            <ac:picMk id="8" creationId="{DB4634B4-7DFC-265C-61BD-E0F7DF1207B8}"/>
          </ac:picMkLst>
        </pc:picChg>
        <pc:picChg chg="add mod">
          <ac:chgData name="Timotheus Kartmann" userId="19f96d4e0608c849" providerId="LiveId" clId="{19F2FABB-30A0-4F7C-AE5F-51BD825AEE27}" dt="2025-04-21T19:49:16.752" v="87" actId="14100"/>
          <ac:picMkLst>
            <pc:docMk/>
            <pc:sldMk cId="1386311477" sldId="260"/>
            <ac:picMk id="10" creationId="{DB4634B4-7DFC-265C-61BD-E0F7DF1207B8}"/>
          </ac:picMkLst>
        </pc:picChg>
      </pc:sldChg>
      <pc:sldChg chg="modSp mod">
        <pc:chgData name="Timotheus Kartmann" userId="19f96d4e0608c849" providerId="LiveId" clId="{19F2FABB-30A0-4F7C-AE5F-51BD825AEE27}" dt="2025-04-21T21:09:01.308" v="396" actId="20577"/>
        <pc:sldMkLst>
          <pc:docMk/>
          <pc:sldMk cId="3868475408" sldId="278"/>
        </pc:sldMkLst>
        <pc:spChg chg="mod">
          <ac:chgData name="Timotheus Kartmann" userId="19f96d4e0608c849" providerId="LiveId" clId="{19F2FABB-30A0-4F7C-AE5F-51BD825AEE27}" dt="2025-04-21T21:09:01.308" v="396" actId="20577"/>
          <ac:spMkLst>
            <pc:docMk/>
            <pc:sldMk cId="3868475408" sldId="278"/>
            <ac:spMk id="8" creationId="{00000000-0000-0000-0000-000000000000}"/>
          </ac:spMkLst>
        </pc:spChg>
      </pc:sldChg>
      <pc:sldChg chg="addSp delSp modSp mod">
        <pc:chgData name="Timotheus Kartmann" userId="19f96d4e0608c849" providerId="LiveId" clId="{19F2FABB-30A0-4F7C-AE5F-51BD825AEE27}" dt="2025-04-21T15:40:14.277" v="23" actId="478"/>
        <pc:sldMkLst>
          <pc:docMk/>
          <pc:sldMk cId="3706147613" sldId="280"/>
        </pc:sldMkLst>
        <pc:spChg chg="mod">
          <ac:chgData name="Timotheus Kartmann" userId="19f96d4e0608c849" providerId="LiveId" clId="{19F2FABB-30A0-4F7C-AE5F-51BD825AEE27}" dt="2025-04-21T15:24:27.896" v="11"/>
          <ac:spMkLst>
            <pc:docMk/>
            <pc:sldMk cId="3706147613" sldId="280"/>
            <ac:spMk id="3" creationId="{00000000-0000-0000-0000-000000000000}"/>
          </ac:spMkLst>
        </pc:spChg>
        <pc:picChg chg="add del mod">
          <ac:chgData name="Timotheus Kartmann" userId="19f96d4e0608c849" providerId="LiveId" clId="{19F2FABB-30A0-4F7C-AE5F-51BD825AEE27}" dt="2025-04-21T15:40:14.277" v="23" actId="478"/>
          <ac:picMkLst>
            <pc:docMk/>
            <pc:sldMk cId="3706147613" sldId="280"/>
            <ac:picMk id="5" creationId="{8A062419-EE25-DFBD-4076-D89FF76888ED}"/>
          </ac:picMkLst>
        </pc:picChg>
        <pc:picChg chg="add mod">
          <ac:chgData name="Timotheus Kartmann" userId="19f96d4e0608c849" providerId="LiveId" clId="{19F2FABB-30A0-4F7C-AE5F-51BD825AEE27}" dt="2025-04-21T15:40:13.904" v="22"/>
          <ac:picMkLst>
            <pc:docMk/>
            <pc:sldMk cId="3706147613" sldId="280"/>
            <ac:picMk id="7" creationId="{39B0F536-FA02-2FF4-9852-F5D7A5A1CAC1}"/>
          </ac:picMkLst>
        </pc:picChg>
        <pc:picChg chg="del">
          <ac:chgData name="Timotheus Kartmann" userId="19f96d4e0608c849" providerId="LiveId" clId="{19F2FABB-30A0-4F7C-AE5F-51BD825AEE27}" dt="2025-04-21T15:26:36.818" v="16" actId="478"/>
          <ac:picMkLst>
            <pc:docMk/>
            <pc:sldMk cId="3706147613" sldId="280"/>
            <ac:picMk id="8" creationId="{00000000-0000-0000-0000-000000000000}"/>
          </ac:picMkLst>
        </pc:picChg>
      </pc:sldChg>
      <pc:sldChg chg="del">
        <pc:chgData name="Timotheus Kartmann" userId="19f96d4e0608c849" providerId="LiveId" clId="{19F2FABB-30A0-4F7C-AE5F-51BD825AEE27}" dt="2025-04-21T15:43:41.880" v="24" actId="47"/>
        <pc:sldMkLst>
          <pc:docMk/>
          <pc:sldMk cId="3141034452" sldId="281"/>
        </pc:sldMkLst>
      </pc:sldChg>
      <pc:sldChg chg="addSp delSp modSp mod">
        <pc:chgData name="Timotheus Kartmann" userId="19f96d4e0608c849" providerId="LiveId" clId="{19F2FABB-30A0-4F7C-AE5F-51BD825AEE27}" dt="2025-04-21T21:02:51.024" v="279" actId="20577"/>
        <pc:sldMkLst>
          <pc:docMk/>
          <pc:sldMk cId="2972502243" sldId="287"/>
        </pc:sldMkLst>
        <pc:spChg chg="add del mod">
          <ac:chgData name="Timotheus Kartmann" userId="19f96d4e0608c849" providerId="LiveId" clId="{19F2FABB-30A0-4F7C-AE5F-51BD825AEE27}" dt="2025-04-21T20:59:54.956" v="155" actId="478"/>
          <ac:spMkLst>
            <pc:docMk/>
            <pc:sldMk cId="2972502243" sldId="287"/>
            <ac:spMk id="8" creationId="{EB1F17D5-A9B4-9942-BC01-3D3174B56084}"/>
          </ac:spMkLst>
        </pc:spChg>
        <pc:spChg chg="add mod">
          <ac:chgData name="Timotheus Kartmann" userId="19f96d4e0608c849" providerId="LiveId" clId="{19F2FABB-30A0-4F7C-AE5F-51BD825AEE27}" dt="2025-04-21T21:02:51.024" v="279" actId="20577"/>
          <ac:spMkLst>
            <pc:docMk/>
            <pc:sldMk cId="2972502243" sldId="287"/>
            <ac:spMk id="9" creationId="{8B9327B0-F518-5771-F382-6191F4CB8A9D}"/>
          </ac:spMkLst>
        </pc:spChg>
        <pc:picChg chg="del">
          <ac:chgData name="Timotheus Kartmann" userId="19f96d4e0608c849" providerId="LiveId" clId="{19F2FABB-30A0-4F7C-AE5F-51BD825AEE27}" dt="2025-04-21T20:57:57.559" v="90" actId="478"/>
          <ac:picMkLst>
            <pc:docMk/>
            <pc:sldMk cId="2972502243" sldId="287"/>
            <ac:picMk id="6" creationId="{E1C59FA9-A239-8716-D961-BA40995EA6EF}"/>
          </ac:picMkLst>
        </pc:picChg>
        <pc:picChg chg="add mod">
          <ac:chgData name="Timotheus Kartmann" userId="19f96d4e0608c849" providerId="LiveId" clId="{19F2FABB-30A0-4F7C-AE5F-51BD825AEE27}" dt="2025-04-21T21:00:02.727" v="156" actId="1076"/>
          <ac:picMkLst>
            <pc:docMk/>
            <pc:sldMk cId="2972502243" sldId="287"/>
            <ac:picMk id="7" creationId="{1AF21F40-6009-943B-2089-6FC9AB304DC0}"/>
          </ac:picMkLst>
        </pc:picChg>
      </pc:sldChg>
      <pc:sldChg chg="modSp mod">
        <pc:chgData name="Timotheus Kartmann" userId="19f96d4e0608c849" providerId="LiveId" clId="{19F2FABB-30A0-4F7C-AE5F-51BD825AEE27}" dt="2025-04-21T15:18:42.434" v="2" actId="20577"/>
        <pc:sldMkLst>
          <pc:docMk/>
          <pc:sldMk cId="925641182" sldId="296"/>
        </pc:sldMkLst>
        <pc:spChg chg="mod">
          <ac:chgData name="Timotheus Kartmann" userId="19f96d4e0608c849" providerId="LiveId" clId="{19F2FABB-30A0-4F7C-AE5F-51BD825AEE27}" dt="2025-04-21T15:18:42.434" v="2" actId="20577"/>
          <ac:spMkLst>
            <pc:docMk/>
            <pc:sldMk cId="925641182" sldId="296"/>
            <ac:spMk id="3" creationId="{F9AC5D97-943B-01D2-7883-640C5E6A2DAD}"/>
          </ac:spMkLst>
        </pc:spChg>
      </pc:sldChg>
      <pc:sldChg chg="del">
        <pc:chgData name="Timotheus Kartmann" userId="19f96d4e0608c849" providerId="LiveId" clId="{19F2FABB-30A0-4F7C-AE5F-51BD825AEE27}" dt="2025-04-21T15:46:20.624" v="40" actId="47"/>
        <pc:sldMkLst>
          <pc:docMk/>
          <pc:sldMk cId="4225904749" sldId="299"/>
        </pc:sldMkLst>
      </pc:sldChg>
      <pc:sldChg chg="modSp mod">
        <pc:chgData name="Timotheus Kartmann" userId="19f96d4e0608c849" providerId="LiveId" clId="{19F2FABB-30A0-4F7C-AE5F-51BD825AEE27}" dt="2025-04-21T15:43:54.811" v="39" actId="20577"/>
        <pc:sldMkLst>
          <pc:docMk/>
          <pc:sldMk cId="3164839923" sldId="300"/>
        </pc:sldMkLst>
        <pc:spChg chg="mod">
          <ac:chgData name="Timotheus Kartmann" userId="19f96d4e0608c849" providerId="LiveId" clId="{19F2FABB-30A0-4F7C-AE5F-51BD825AEE27}" dt="2025-04-21T15:43:54.811" v="39" actId="20577"/>
          <ac:spMkLst>
            <pc:docMk/>
            <pc:sldMk cId="3164839923" sldId="300"/>
            <ac:spMk id="2" creationId="{00000000-0000-0000-0000-000000000000}"/>
          </ac:spMkLst>
        </pc:spChg>
      </pc:sldChg>
      <pc:sldChg chg="modSp mod">
        <pc:chgData name="Timotheus Kartmann" userId="19f96d4e0608c849" providerId="LiveId" clId="{19F2FABB-30A0-4F7C-AE5F-51BD825AEE27}" dt="2025-04-21T21:12:54.662" v="399"/>
        <pc:sldMkLst>
          <pc:docMk/>
          <pc:sldMk cId="3345022422" sldId="303"/>
        </pc:sldMkLst>
        <pc:spChg chg="mod">
          <ac:chgData name="Timotheus Kartmann" userId="19f96d4e0608c849" providerId="LiveId" clId="{19F2FABB-30A0-4F7C-AE5F-51BD825AEE27}" dt="2025-04-21T21:12:54.662" v="399"/>
          <ac:spMkLst>
            <pc:docMk/>
            <pc:sldMk cId="3345022422" sldId="303"/>
            <ac:spMk id="2" creationId="{88AA652B-638A-D9BF-A04B-4D5B7FE99B8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7F8809C-DA63-4E13-95FB-C8DA94E6E79E}" type="datetimeFigureOut">
              <a:rPr lang="de-DE" smtClean="0"/>
              <a:t>20.05.25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82689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20.05.25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87502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20.05.25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25855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20.05.25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167081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67F8809C-DA63-4E13-95FB-C8DA94E6E79E}" type="datetimeFigureOut">
              <a:rPr lang="de-DE" smtClean="0"/>
              <a:t>20.05.25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91838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7F8809C-DA63-4E13-95FB-C8DA94E6E79E}" type="datetimeFigureOut">
              <a:rPr lang="de-DE" smtClean="0"/>
              <a:t>20.05.25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64450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7F8809C-DA63-4E13-95FB-C8DA94E6E79E}" type="datetimeFigureOut">
              <a:rPr lang="de-DE" smtClean="0"/>
              <a:t>20.05.25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86896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7F8809C-DA63-4E13-95FB-C8DA94E6E79E}" type="datetimeFigureOut">
              <a:rPr lang="de-DE" smtClean="0"/>
              <a:t>20.05.25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49749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7F8809C-DA63-4E13-95FB-C8DA94E6E79E}" type="datetimeFigureOut">
              <a:rPr lang="de-DE" smtClean="0"/>
              <a:t>20.05.25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3868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7F8809C-DA63-4E13-95FB-C8DA94E6E79E}" type="datetimeFigureOut">
              <a:rPr lang="de-DE" smtClean="0"/>
              <a:t>20.05.25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65492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7F8809C-DA63-4E13-95FB-C8DA94E6E79E}" type="datetimeFigureOut">
              <a:rPr lang="de-DE" smtClean="0"/>
              <a:t>20.05.25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32301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8809C-DA63-4E13-95FB-C8DA94E6E79E}" type="datetimeFigureOut">
              <a:rPr lang="de-DE" smtClean="0"/>
              <a:t>20.05.25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230FA-FB80-4E31-BF1D-4C3227F5B654}" type="slidenum">
              <a:rPr lang="de-DE" smtClean="0"/>
              <a:t>‹Nr.›</a:t>
            </a:fld>
            <a:endParaRPr lang="de-DE"/>
          </a:p>
        </p:txBody>
      </p:sp>
    </p:spTree>
    <p:extLst>
      <p:ext uri="{BB962C8B-B14F-4D97-AF65-F5344CB8AC3E}">
        <p14:creationId xmlns:p14="http://schemas.microsoft.com/office/powerpoint/2010/main" val="4023772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list.server.uni-frankfurt.de/mailman/listinfo/kaee-verteiler"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ni-frankfurt.de/104137626/Im_BA_Studium?category=Im+Ausland+studieren"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institutsgruppe.kaee@googlemail.com"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ka-hiwis@em.uni-frankfurt.de" TargetMode="External"/><Relationship Id="rId2" Type="http://schemas.openxmlformats.org/officeDocument/2006/relationships/hyperlink" Target="mailto:Kartmann@em.uni-frankfurt.de" TargetMode="External"/><Relationship Id="rId1" Type="http://schemas.openxmlformats.org/officeDocument/2006/relationships/slideLayout" Target="../slideLayouts/slideLayout6.xml"/><Relationship Id="rId4" Type="http://schemas.openxmlformats.org/officeDocument/2006/relationships/hyperlink" Target="https://www.uni-frankfurt.de/9463857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a.kuehn@em.uni-frankfurt.de" TargetMode="External"/><Relationship Id="rId2" Type="http://schemas.openxmlformats.org/officeDocument/2006/relationships/hyperlink" Target="mailto:Kartmann@em.uni-frankfurt.de" TargetMode="External"/><Relationship Id="rId1" Type="http://schemas.openxmlformats.org/officeDocument/2006/relationships/slideLayout" Target="../slideLayouts/slideLayout6.xml"/><Relationship Id="rId6" Type="http://schemas.openxmlformats.org/officeDocument/2006/relationships/hyperlink" Target="mailto:M.Luedecke@em.uni-frankfurt.de" TargetMode="External"/><Relationship Id="rId5" Type="http://schemas.openxmlformats.org/officeDocument/2006/relationships/hyperlink" Target="mailto:Belegen_KAEE@em.uni-frankfurt.de" TargetMode="External"/><Relationship Id="rId4" Type="http://schemas.openxmlformats.org/officeDocument/2006/relationships/hyperlink" Target="mailto:PM3_KAEE@em.uni-frankfurt.d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i-frankfurt.de/101920478/Institut_f&#252;r_Kulturanthropologie_und_Europ&#228;ische_Ethnologie"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uni-frankfurt.de/104994389/Bachelorstudiengang_KAEE" TargetMode="Externa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ni-frankfurt.de/104994389/Bachelorstudiengang_KAE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pgks.d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pgks.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frankfurt.de/104137626/Im_BA_Studium?category=Fristen+und+Termine" TargetMode="External"/><Relationship Id="rId2" Type="http://schemas.openxmlformats.org/officeDocument/2006/relationships/hyperlink" Target="https://www.uni-frankfurt.de/104137626/Im_BA_Studium" TargetMode="External"/><Relationship Id="rId1" Type="http://schemas.openxmlformats.org/officeDocument/2006/relationships/slideLayout" Target="../slideLayouts/slideLayout2.xml"/><Relationship Id="rId4" Type="http://schemas.openxmlformats.org/officeDocument/2006/relationships/hyperlink" Target="https://www.uni-frankfurt.de/104992610/Belegverfahr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610765" y="0"/>
            <a:ext cx="4581235" cy="6858000"/>
          </a:xfrm>
          <a:solidFill>
            <a:srgbClr val="A9A57C">
              <a:alpha val="69804"/>
            </a:srgbClr>
          </a:solidFill>
        </p:spPr>
        <p:txBody>
          <a:bodyPr lIns="360000" rIns="360000">
            <a:noAutofit/>
          </a:bodyPr>
          <a:lstStyle/>
          <a:p>
            <a:pPr algn="l"/>
            <a:r>
              <a:rPr lang="de-DE" sz="2800" dirty="0">
                <a:solidFill>
                  <a:schemeClr val="bg1"/>
                </a:solidFill>
                <a:latin typeface="Corbel" panose="020B0503020204020204" pitchFamily="34" charset="0"/>
              </a:rPr>
              <a:t>Willkommen zur Orientierungs-veranstaltung des</a:t>
            </a:r>
            <a:br>
              <a:rPr lang="de-DE" sz="2800" dirty="0">
                <a:solidFill>
                  <a:schemeClr val="bg1"/>
                </a:solidFill>
                <a:latin typeface="Corbel" panose="020B0503020204020204" pitchFamily="34" charset="0"/>
              </a:rPr>
            </a:br>
            <a:r>
              <a:rPr lang="de-DE" sz="2800" dirty="0">
                <a:solidFill>
                  <a:schemeClr val="bg1"/>
                </a:solidFill>
                <a:latin typeface="Corbel" panose="020B0503020204020204" pitchFamily="34" charset="0"/>
              </a:rPr>
              <a:t>Instituts für Kulturanthropologie und Europäische Ethnologie im Sommersemester 2025</a:t>
            </a:r>
            <a:br>
              <a:rPr lang="de-DE" sz="2800" dirty="0">
                <a:solidFill>
                  <a:schemeClr val="bg1"/>
                </a:solidFill>
                <a:latin typeface="Corbel" panose="020B0503020204020204" pitchFamily="34" charset="0"/>
              </a:rPr>
            </a:br>
            <a:endParaRPr lang="de-DE" sz="2800" dirty="0">
              <a:solidFill>
                <a:schemeClr val="bg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9972675" y="95251"/>
            <a:ext cx="2152650" cy="1173195"/>
          </a:xfrm>
          <a:prstGeom prst="rect">
            <a:avLst/>
          </a:prstGeom>
        </p:spPr>
      </p:pic>
    </p:spTree>
    <p:extLst>
      <p:ext uri="{BB962C8B-B14F-4D97-AF65-F5344CB8AC3E}">
        <p14:creationId xmlns:p14="http://schemas.microsoft.com/office/powerpoint/2010/main" val="218819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5" name="Textfeld 4"/>
          <p:cNvSpPr txBox="1"/>
          <p:nvPr/>
        </p:nvSpPr>
        <p:spPr>
          <a:xfrm>
            <a:off x="452582" y="597855"/>
            <a:ext cx="9088582" cy="584775"/>
          </a:xfrm>
          <a:prstGeom prst="rect">
            <a:avLst/>
          </a:prstGeom>
          <a:noFill/>
        </p:spPr>
        <p:txBody>
          <a:bodyPr wrap="square" rtlCol="0">
            <a:spAutoFit/>
          </a:bodyPr>
          <a:lstStyle/>
          <a:p>
            <a:r>
              <a:rPr lang="de-DE" sz="3200" dirty="0">
                <a:solidFill>
                  <a:schemeClr val="bg1"/>
                </a:solidFill>
                <a:latin typeface="Corbel" panose="020B0503020204020204" pitchFamily="34" charset="0"/>
              </a:rPr>
              <a:t>Welche thematischen Module werden angeboten?</a:t>
            </a:r>
          </a:p>
        </p:txBody>
      </p:sp>
      <p:sp>
        <p:nvSpPr>
          <p:cNvPr id="6" name="Titel 1"/>
          <p:cNvSpPr txBox="1">
            <a:spLocks/>
          </p:cNvSpPr>
          <p:nvPr/>
        </p:nvSpPr>
        <p:spPr>
          <a:xfrm>
            <a:off x="341743" y="1498442"/>
            <a:ext cx="5652000" cy="481278"/>
          </a:xfrm>
          <a:prstGeom prst="rect">
            <a:avLst/>
          </a:prstGeom>
          <a:no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chemeClr val="bg1"/>
                </a:solidFill>
                <a:latin typeface="Corbel" panose="020B0503020204020204" pitchFamily="34" charset="0"/>
              </a:rPr>
              <a:t>Im Wintersemester</a:t>
            </a:r>
          </a:p>
        </p:txBody>
      </p:sp>
      <p:sp>
        <p:nvSpPr>
          <p:cNvPr id="8" name="Titel 1"/>
          <p:cNvSpPr txBox="1">
            <a:spLocks/>
          </p:cNvSpPr>
          <p:nvPr/>
        </p:nvSpPr>
        <p:spPr>
          <a:xfrm>
            <a:off x="6184105" y="1498442"/>
            <a:ext cx="5726545" cy="481278"/>
          </a:xfrm>
          <a:prstGeom prst="rect">
            <a:avLst/>
          </a:prstGeom>
          <a:no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chemeClr val="bg1"/>
                </a:solidFill>
                <a:latin typeface="Corbel" panose="020B0503020204020204" pitchFamily="34" charset="0"/>
              </a:rPr>
              <a:t>Im Sommersemester</a:t>
            </a:r>
          </a:p>
        </p:txBody>
      </p:sp>
      <p:sp>
        <p:nvSpPr>
          <p:cNvPr id="9" name="Titel 1"/>
          <p:cNvSpPr txBox="1">
            <a:spLocks/>
          </p:cNvSpPr>
          <p:nvPr/>
        </p:nvSpPr>
        <p:spPr>
          <a:xfrm>
            <a:off x="341743" y="2170306"/>
            <a:ext cx="5652000" cy="3680080"/>
          </a:xfrm>
          <a:prstGeom prst="rect">
            <a:avLst/>
          </a:prstGeom>
          <a:solidFill>
            <a:srgbClr val="D3D1BA"/>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Arial" panose="020B0604020202020204" pitchFamily="34" charset="0"/>
              <a:buChar char="•"/>
            </a:pPr>
            <a:r>
              <a:rPr lang="de-DE" sz="2200" dirty="0">
                <a:solidFill>
                  <a:srgbClr val="5B583B"/>
                </a:solidFill>
                <a:latin typeface="Corbel" panose="020B0503020204020204" pitchFamily="34" charset="0"/>
              </a:rPr>
              <a:t>Urbanisierung: Stadtentwicklung, Infrastruktur, Mobilität </a:t>
            </a:r>
          </a:p>
          <a:p>
            <a:pPr marL="342900" indent="-342900">
              <a:spcAft>
                <a:spcPts val="1200"/>
              </a:spcAft>
              <a:buFont typeface="Arial" panose="020B0604020202020204" pitchFamily="34" charset="0"/>
              <a:buChar char="•"/>
            </a:pPr>
            <a:r>
              <a:rPr lang="de-DE" sz="2200" dirty="0">
                <a:solidFill>
                  <a:srgbClr val="5B583B"/>
                </a:solidFill>
                <a:latin typeface="Corbel" panose="020B0503020204020204" pitchFamily="34" charset="0"/>
              </a:rPr>
              <a:t>Digitalisierung: Vernetzung, Technik, Kommunikation</a:t>
            </a:r>
          </a:p>
        </p:txBody>
      </p:sp>
      <p:sp>
        <p:nvSpPr>
          <p:cNvPr id="10" name="Titel 1"/>
          <p:cNvSpPr txBox="1">
            <a:spLocks/>
          </p:cNvSpPr>
          <p:nvPr/>
        </p:nvSpPr>
        <p:spPr>
          <a:xfrm>
            <a:off x="6184105" y="2170306"/>
            <a:ext cx="5652000" cy="3680080"/>
          </a:xfrm>
          <a:prstGeom prst="rect">
            <a:avLst/>
          </a:prstGeom>
          <a:solidFill>
            <a:srgbClr val="D3D1BA"/>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Arial" panose="020B0604020202020204" pitchFamily="34" charset="0"/>
              <a:buChar char="•"/>
            </a:pPr>
            <a:r>
              <a:rPr lang="de-DE" sz="2200" dirty="0">
                <a:solidFill>
                  <a:srgbClr val="5B583B"/>
                </a:solidFill>
                <a:latin typeface="Corbel" panose="020B0503020204020204" pitchFamily="34" charset="0"/>
              </a:rPr>
              <a:t>Verwissenschaftlichung: Umwelt, Gesundheit, Ernährung</a:t>
            </a:r>
          </a:p>
          <a:p>
            <a:pPr marL="342900" indent="-342900">
              <a:spcAft>
                <a:spcPts val="1200"/>
              </a:spcAft>
              <a:buFont typeface="Arial" panose="020B0604020202020204" pitchFamily="34" charset="0"/>
              <a:buChar char="•"/>
            </a:pPr>
            <a:r>
              <a:rPr lang="de-DE" sz="2200" dirty="0">
                <a:solidFill>
                  <a:srgbClr val="5B583B"/>
                </a:solidFill>
                <a:latin typeface="Corbel" panose="020B0503020204020204" pitchFamily="34" charset="0"/>
              </a:rPr>
              <a:t>Globalisierung: Transnationale Ökonomien und europäische Integration</a:t>
            </a:r>
          </a:p>
        </p:txBody>
      </p:sp>
    </p:spTree>
    <p:extLst>
      <p:ext uri="{BB962C8B-B14F-4D97-AF65-F5344CB8AC3E}">
        <p14:creationId xmlns:p14="http://schemas.microsoft.com/office/powerpoint/2010/main" val="294943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75932" y="225952"/>
            <a:ext cx="11460453" cy="783698"/>
          </a:xfrm>
        </p:spPr>
        <p:txBody>
          <a:bodyPr>
            <a:noAutofit/>
          </a:bodyPr>
          <a:lstStyle/>
          <a:p>
            <a:r>
              <a:rPr lang="de-DE" sz="3200" dirty="0">
                <a:solidFill>
                  <a:srgbClr val="FFFFFF"/>
                </a:solidFill>
                <a:latin typeface="Corbel" panose="020B0503020204020204" pitchFamily="34" charset="0"/>
              </a:rPr>
              <a:t>Unsere Lernplattformen </a:t>
            </a:r>
            <a:r>
              <a:rPr lang="de-DE" sz="3200" dirty="0">
                <a:solidFill>
                  <a:srgbClr val="5B583B"/>
                </a:solidFill>
                <a:latin typeface="Corbel" panose="020B0503020204020204" pitchFamily="34" charset="0"/>
              </a:rPr>
              <a:t>OLAT </a:t>
            </a:r>
            <a:r>
              <a:rPr lang="de-DE" sz="3200" i="1" dirty="0">
                <a:solidFill>
                  <a:srgbClr val="5B583B"/>
                </a:solidFill>
                <a:latin typeface="Corbel" panose="020B0503020204020204" pitchFamily="34" charset="0"/>
              </a:rPr>
              <a:t>Online Learning </a:t>
            </a:r>
            <a:r>
              <a:rPr lang="de-DE" sz="3200" i="1" dirty="0" err="1">
                <a:solidFill>
                  <a:srgbClr val="5B583B"/>
                </a:solidFill>
                <a:latin typeface="Corbel" panose="020B0503020204020204" pitchFamily="34" charset="0"/>
              </a:rPr>
              <a:t>and</a:t>
            </a:r>
            <a:r>
              <a:rPr lang="de-DE" sz="3200" i="1" dirty="0">
                <a:solidFill>
                  <a:srgbClr val="5B583B"/>
                </a:solidFill>
                <a:latin typeface="Corbel" panose="020B0503020204020204" pitchFamily="34" charset="0"/>
              </a:rPr>
              <a:t> Training</a:t>
            </a:r>
            <a:endParaRPr lang="de-DE" sz="3200" dirty="0">
              <a:solidFill>
                <a:schemeClr val="accent5">
                  <a:lumMod val="75000"/>
                </a:schemeClr>
              </a:solidFill>
              <a:latin typeface="Corbel" panose="020B0503020204020204" pitchFamily="34" charset="0"/>
            </a:endParaRP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3474"/>
            <a:ext cx="12212318" cy="5724525"/>
          </a:xfrm>
          <a:prstGeom prst="rect">
            <a:avLst/>
          </a:prstGeom>
        </p:spPr>
      </p:pic>
    </p:spTree>
    <p:extLst>
      <p:ext uri="{BB962C8B-B14F-4D97-AF65-F5344CB8AC3E}">
        <p14:creationId xmlns:p14="http://schemas.microsoft.com/office/powerpoint/2010/main" val="40060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2999"/>
            <a:ext cx="12192000" cy="5727701"/>
          </a:xfrm>
          <a:prstGeom prst="rect">
            <a:avLst/>
          </a:prstGeom>
        </p:spPr>
      </p:pic>
      <p:sp>
        <p:nvSpPr>
          <p:cNvPr id="2" name="Titel 1"/>
          <p:cNvSpPr>
            <a:spLocks noGrp="1"/>
          </p:cNvSpPr>
          <p:nvPr>
            <p:ph type="title"/>
          </p:nvPr>
        </p:nvSpPr>
        <p:spPr>
          <a:xfrm>
            <a:off x="341023" y="235477"/>
            <a:ext cx="11850977" cy="774174"/>
          </a:xfrm>
        </p:spPr>
        <p:txBody>
          <a:bodyPr>
            <a:noAutofit/>
          </a:bodyPr>
          <a:lstStyle/>
          <a:p>
            <a:r>
              <a:rPr lang="de-DE" sz="3200" dirty="0">
                <a:solidFill>
                  <a:srgbClr val="FFFFFF"/>
                </a:solidFill>
                <a:latin typeface="Corbel" panose="020B0503020204020204" pitchFamily="34" charset="0"/>
              </a:rPr>
              <a:t>Unsere Lernplattformen </a:t>
            </a:r>
            <a:r>
              <a:rPr lang="de-DE" sz="3200" dirty="0">
                <a:solidFill>
                  <a:srgbClr val="5B583B"/>
                </a:solidFill>
                <a:latin typeface="Corbel" panose="020B0503020204020204" pitchFamily="34" charset="0"/>
              </a:rPr>
              <a:t>BSCW </a:t>
            </a:r>
            <a:r>
              <a:rPr lang="en-US" sz="3200" i="1" dirty="0">
                <a:solidFill>
                  <a:srgbClr val="5B583B"/>
                </a:solidFill>
                <a:latin typeface="Corbel" panose="020B0503020204020204" pitchFamily="34" charset="0"/>
              </a:rPr>
              <a:t>Basic Support for Cooperative Work</a:t>
            </a:r>
            <a:endParaRPr lang="de-DE" sz="3200" dirty="0">
              <a:solidFill>
                <a:schemeClr val="accent5">
                  <a:lumMod val="75000"/>
                </a:schemeClr>
              </a:solidFill>
              <a:latin typeface="Corbel" panose="020B0503020204020204" pitchFamily="34" charset="0"/>
            </a:endParaRPr>
          </a:p>
        </p:txBody>
      </p:sp>
    </p:spTree>
    <p:extLst>
      <p:ext uri="{BB962C8B-B14F-4D97-AF65-F5344CB8AC3E}">
        <p14:creationId xmlns:p14="http://schemas.microsoft.com/office/powerpoint/2010/main" val="353212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76350" y="2147391"/>
            <a:ext cx="9553576" cy="3072309"/>
          </a:xfrm>
          <a:solidFill>
            <a:schemeClr val="bg1">
              <a:alpha val="50000"/>
            </a:schemeClr>
          </a:solidFill>
        </p:spPr>
        <p:txBody>
          <a:bodyPr lIns="1800000" rIns="1080000">
            <a:normAutofit/>
          </a:bodyPr>
          <a:lstStyle/>
          <a:p>
            <a:r>
              <a:rPr lang="de-DE" sz="2400" dirty="0">
                <a:solidFill>
                  <a:srgbClr val="5B583B"/>
                </a:solidFill>
                <a:latin typeface="Corbel" panose="020B0503020204020204" pitchFamily="34" charset="0"/>
              </a:rPr>
              <a:t>Bitte verwenden Sie für die Kommunikation mit dem Institut ausschließlich Ihre </a:t>
            </a:r>
            <a:r>
              <a:rPr lang="de-DE" sz="2400" i="1" dirty="0">
                <a:solidFill>
                  <a:srgbClr val="5B583B"/>
                </a:solidFill>
                <a:latin typeface="Corbel" panose="020B0503020204020204" pitchFamily="34" charset="0"/>
              </a:rPr>
              <a:t>Universitäts-Emailadresse</a:t>
            </a:r>
            <a:r>
              <a:rPr lang="de-DE" sz="2400" dirty="0">
                <a:solidFill>
                  <a:srgbClr val="5B583B"/>
                </a:solidFill>
                <a:latin typeface="Corbel" panose="020B0503020204020204" pitchFamily="34" charset="0"/>
              </a:rPr>
              <a:t>.</a:t>
            </a:r>
            <a:br>
              <a:rPr lang="de-DE" sz="2400" dirty="0">
                <a:solidFill>
                  <a:srgbClr val="5B583B"/>
                </a:solidFill>
                <a:latin typeface="Corbel" panose="020B0503020204020204" pitchFamily="34" charset="0"/>
              </a:rPr>
            </a:br>
            <a:br>
              <a:rPr lang="de-DE" sz="2400" dirty="0">
                <a:solidFill>
                  <a:srgbClr val="5B583B"/>
                </a:solidFill>
                <a:latin typeface="Corbel" panose="020B0503020204020204" pitchFamily="34" charset="0"/>
              </a:rPr>
            </a:br>
            <a:r>
              <a:rPr lang="de-DE" sz="2400" dirty="0">
                <a:solidFill>
                  <a:schemeClr val="accent2">
                    <a:lumMod val="75000"/>
                  </a:schemeClr>
                </a:solidFill>
                <a:latin typeface="Corbel" panose="020B0503020204020204" pitchFamily="34" charset="0"/>
              </a:rPr>
              <a:t>Und ganz wichtig: schauen Sie </a:t>
            </a:r>
            <a:r>
              <a:rPr lang="de-DE" sz="2400" i="1" dirty="0">
                <a:solidFill>
                  <a:schemeClr val="accent2">
                    <a:lumMod val="75000"/>
                  </a:schemeClr>
                </a:solidFill>
                <a:latin typeface="Corbel" panose="020B0503020204020204" pitchFamily="34" charset="0"/>
              </a:rPr>
              <a:t>regelmäßig</a:t>
            </a:r>
            <a:r>
              <a:rPr lang="de-DE" sz="2400" dirty="0">
                <a:solidFill>
                  <a:schemeClr val="accent2">
                    <a:lumMod val="75000"/>
                  </a:schemeClr>
                </a:solidFill>
                <a:latin typeface="Corbel" panose="020B0503020204020204" pitchFamily="34" charset="0"/>
              </a:rPr>
              <a:t> in Ihre Universitäts-Email!</a:t>
            </a:r>
          </a:p>
        </p:txBody>
      </p:sp>
      <p:sp>
        <p:nvSpPr>
          <p:cNvPr id="4" name="Titel 1"/>
          <p:cNvSpPr txBox="1">
            <a:spLocks/>
          </p:cNvSpPr>
          <p:nvPr/>
        </p:nvSpPr>
        <p:spPr>
          <a:xfrm>
            <a:off x="1276350" y="1090880"/>
            <a:ext cx="6867178" cy="948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FFFFFF"/>
                </a:solidFill>
                <a:latin typeface="Corbel" panose="020B0503020204020204" pitchFamily="34" charset="0"/>
              </a:rPr>
              <a:t>E-Mail</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162" y="3143545"/>
            <a:ext cx="1066500" cy="1080000"/>
          </a:xfrm>
          <a:prstGeom prst="rect">
            <a:avLst/>
          </a:prstGeom>
        </p:spPr>
      </p:pic>
    </p:spTree>
    <p:extLst>
      <p:ext uri="{BB962C8B-B14F-4D97-AF65-F5344CB8AC3E}">
        <p14:creationId xmlns:p14="http://schemas.microsoft.com/office/powerpoint/2010/main" val="254157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11" name="Textfeld 10"/>
          <p:cNvSpPr txBox="1"/>
          <p:nvPr/>
        </p:nvSpPr>
        <p:spPr>
          <a:xfrm>
            <a:off x="1744071" y="4800748"/>
            <a:ext cx="7637500"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@KAEE_GoetheUni 				 	   	https://assemblag.es/@KAEEGoetheUni </a:t>
            </a:r>
          </a:p>
        </p:txBody>
      </p:sp>
      <p:sp>
        <p:nvSpPr>
          <p:cNvPr id="2" name="Titel 1"/>
          <p:cNvSpPr>
            <a:spLocks noGrp="1"/>
          </p:cNvSpPr>
          <p:nvPr>
            <p:ph type="title"/>
          </p:nvPr>
        </p:nvSpPr>
        <p:spPr>
          <a:xfrm>
            <a:off x="1646417" y="302340"/>
            <a:ext cx="7575357" cy="948816"/>
          </a:xfrm>
        </p:spPr>
        <p:txBody>
          <a:bodyPr>
            <a:normAutofit/>
          </a:bodyPr>
          <a:lstStyle/>
          <a:p>
            <a:r>
              <a:rPr lang="de-DE" sz="3600" dirty="0" err="1">
                <a:solidFill>
                  <a:srgbClr val="FFFFFF"/>
                </a:solidFill>
                <a:latin typeface="Corbel" panose="020B0503020204020204" pitchFamily="34" charset="0"/>
              </a:rPr>
              <a:t>Social</a:t>
            </a:r>
            <a:r>
              <a:rPr lang="de-DE" sz="3600" dirty="0">
                <a:solidFill>
                  <a:srgbClr val="FFFFFF"/>
                </a:solidFill>
                <a:latin typeface="Corbel" panose="020B0503020204020204" pitchFamily="34" charset="0"/>
              </a:rPr>
              <a:t> Media</a:t>
            </a:r>
          </a:p>
        </p:txBody>
      </p:sp>
      <p:sp>
        <p:nvSpPr>
          <p:cNvPr id="3" name="Textfeld 2"/>
          <p:cNvSpPr txBox="1"/>
          <p:nvPr/>
        </p:nvSpPr>
        <p:spPr>
          <a:xfrm>
            <a:off x="1775142" y="3051349"/>
            <a:ext cx="7575357"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https://www.facebook.com/KAEEFrankfurt/</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170" y="3383197"/>
            <a:ext cx="861747" cy="861747"/>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70" y="5165457"/>
            <a:ext cx="962261" cy="782777"/>
          </a:xfrm>
          <a:prstGeom prst="rect">
            <a:avLst/>
          </a:prstGeom>
        </p:spPr>
      </p:pic>
      <p:sp>
        <p:nvSpPr>
          <p:cNvPr id="14" name="Textfeld 13">
            <a:extLst>
              <a:ext uri="{FF2B5EF4-FFF2-40B4-BE49-F238E27FC236}">
                <a16:creationId xmlns:a16="http://schemas.microsoft.com/office/drawing/2014/main" id="{7E8E72C4-12F8-DA84-0CB8-095845C25A28}"/>
              </a:ext>
            </a:extLst>
          </p:cNvPr>
          <p:cNvSpPr txBox="1"/>
          <p:nvPr/>
        </p:nvSpPr>
        <p:spPr>
          <a:xfrm>
            <a:off x="1806214" y="1301950"/>
            <a:ext cx="7575357"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a:t>
            </a:r>
            <a:r>
              <a:rPr lang="de-DE" sz="2000" dirty="0" err="1">
                <a:solidFill>
                  <a:schemeClr val="accent5">
                    <a:lumMod val="75000"/>
                  </a:schemeClr>
                </a:solidFill>
                <a:latin typeface="Corbel" panose="020B0503020204020204" pitchFamily="34" charset="0"/>
              </a:rPr>
              <a:t>kaeegoetheuni</a:t>
            </a:r>
            <a:endParaRPr lang="de-DE" sz="2000" dirty="0">
              <a:solidFill>
                <a:schemeClr val="accent5">
                  <a:lumMod val="75000"/>
                </a:schemeClr>
              </a:solidFill>
              <a:latin typeface="Corbel" panose="020B0503020204020204" pitchFamily="34" charset="0"/>
            </a:endParaRPr>
          </a:p>
          <a:p>
            <a:pPr>
              <a:spcAft>
                <a:spcPts val="600"/>
              </a:spcAft>
            </a:pPr>
            <a:r>
              <a:rPr lang="de-DE" sz="2000" dirty="0">
                <a:solidFill>
                  <a:schemeClr val="accent5">
                    <a:lumMod val="75000"/>
                  </a:schemeClr>
                </a:solidFill>
                <a:latin typeface="Corbel" panose="020B0503020204020204" pitchFamily="34" charset="0"/>
              </a:rPr>
              <a:t>                                    @</a:t>
            </a:r>
            <a:r>
              <a:rPr lang="de-DE" sz="2000" dirty="0" err="1">
                <a:solidFill>
                  <a:schemeClr val="accent5">
                    <a:lumMod val="75000"/>
                  </a:schemeClr>
                </a:solidFill>
                <a:latin typeface="Corbel" panose="020B0503020204020204" pitchFamily="34" charset="0"/>
              </a:rPr>
              <a:t>kulturanthropologie.frankfurt</a:t>
            </a:r>
            <a:endParaRPr lang="de-DE" sz="2000" dirty="0">
              <a:solidFill>
                <a:schemeClr val="accent5">
                  <a:lumMod val="75000"/>
                </a:schemeClr>
              </a:solidFill>
              <a:latin typeface="Corbel" panose="020B0503020204020204" pitchFamily="34" charset="0"/>
            </a:endParaRPr>
          </a:p>
        </p:txBody>
      </p:sp>
      <p:pic>
        <p:nvPicPr>
          <p:cNvPr id="15" name="Grafik 14">
            <a:extLst>
              <a:ext uri="{FF2B5EF4-FFF2-40B4-BE49-F238E27FC236}">
                <a16:creationId xmlns:a16="http://schemas.microsoft.com/office/drawing/2014/main" id="{F665F901-E46A-98BA-4E7E-352CD339E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171" y="1682380"/>
            <a:ext cx="781848" cy="781848"/>
          </a:xfrm>
          <a:prstGeom prst="rect">
            <a:avLst/>
          </a:prstGeom>
        </p:spPr>
      </p:pic>
    </p:spTree>
    <p:extLst>
      <p:ext uri="{BB962C8B-B14F-4D97-AF65-F5344CB8AC3E}">
        <p14:creationId xmlns:p14="http://schemas.microsoft.com/office/powerpoint/2010/main" val="286304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20003" y="1120103"/>
            <a:ext cx="7575357" cy="948816"/>
          </a:xfrm>
        </p:spPr>
        <p:txBody>
          <a:bodyPr>
            <a:normAutofit/>
          </a:bodyPr>
          <a:lstStyle/>
          <a:p>
            <a:r>
              <a:rPr lang="de-DE" sz="3600" dirty="0">
                <a:solidFill>
                  <a:srgbClr val="FFFFFF"/>
                </a:solidFill>
                <a:latin typeface="Corbel" panose="020B0503020204020204" pitchFamily="34" charset="0"/>
              </a:rPr>
              <a:t>KAEE Mailingliste / Newsletter</a:t>
            </a:r>
          </a:p>
        </p:txBody>
      </p:sp>
      <p:sp>
        <p:nvSpPr>
          <p:cNvPr id="5" name="Textfeld 4"/>
          <p:cNvSpPr txBox="1"/>
          <p:nvPr/>
        </p:nvSpPr>
        <p:spPr>
          <a:xfrm>
            <a:off x="1520003" y="2226365"/>
            <a:ext cx="9214258" cy="3074210"/>
          </a:xfrm>
          <a:prstGeom prst="rect">
            <a:avLst/>
          </a:prstGeom>
          <a:solidFill>
            <a:schemeClr val="bg1">
              <a:alpha val="30000"/>
            </a:schemeClr>
          </a:solidFill>
        </p:spPr>
        <p:txBody>
          <a:bodyPr wrap="square" rtlCol="0" anchor="ctr" anchorCtr="0">
            <a:noAutofit/>
          </a:bodyPr>
          <a:lstStyle/>
          <a:p>
            <a:r>
              <a:rPr lang="de-DE" sz="2200" dirty="0">
                <a:solidFill>
                  <a:srgbClr val="5B583B"/>
                </a:solidFill>
                <a:latin typeface="Corbel" panose="020B0503020204020204" pitchFamily="34" charset="0"/>
              </a:rPr>
              <a:t>Bleiben Sie informiert:  Abonnieren Sie unsere Mailingliste </a:t>
            </a:r>
            <a:r>
              <a:rPr lang="de-DE" sz="2200" dirty="0">
                <a:solidFill>
                  <a:srgbClr val="5B583B"/>
                </a:solidFill>
                <a:latin typeface="Corbel" panose="020B0503020204020204" pitchFamily="34" charset="0"/>
                <a:hlinkClick r:id="rId2"/>
              </a:rPr>
              <a:t>hier</a:t>
            </a:r>
            <a:r>
              <a:rPr lang="de-DE" sz="2200" dirty="0">
                <a:solidFill>
                  <a:srgbClr val="5B583B"/>
                </a:solidFill>
                <a:latin typeface="Corbel" panose="020B0503020204020204" pitchFamily="34" charset="0"/>
              </a:rPr>
              <a:t> oder unter</a:t>
            </a:r>
          </a:p>
          <a:p>
            <a:endParaRPr lang="de-DE" sz="2200" dirty="0">
              <a:solidFill>
                <a:srgbClr val="5B583B"/>
              </a:solidFill>
              <a:latin typeface="Corbel" panose="020B0503020204020204" pitchFamily="34" charset="0"/>
            </a:endParaRPr>
          </a:p>
          <a:p>
            <a:r>
              <a:rPr lang="de-DE" sz="2000" dirty="0">
                <a:solidFill>
                  <a:schemeClr val="accent5">
                    <a:lumMod val="75000"/>
                  </a:schemeClr>
                </a:solidFill>
                <a:latin typeface="Corbel" panose="020B0503020204020204" pitchFamily="34" charset="0"/>
              </a:rPr>
              <a:t>		</a:t>
            </a:r>
            <a:r>
              <a:rPr lang="de-DE" sz="2000" dirty="0">
                <a:solidFill>
                  <a:schemeClr val="accent1">
                    <a:lumMod val="50000"/>
                  </a:schemeClr>
                </a:solidFill>
                <a:latin typeface="Corbel" panose="020B0503020204020204" pitchFamily="34" charset="0"/>
              </a:rPr>
              <a:t>https://dlist.server.uni-frankfurt.de/mailman/listinfo/</a:t>
            </a:r>
            <a:r>
              <a:rPr lang="de-DE" sz="2000" dirty="0" err="1">
                <a:solidFill>
                  <a:schemeClr val="accent1">
                    <a:lumMod val="50000"/>
                  </a:schemeClr>
                </a:solidFill>
                <a:latin typeface="Corbel" panose="020B0503020204020204" pitchFamily="34" charset="0"/>
              </a:rPr>
              <a:t>kaee</a:t>
            </a:r>
            <a:r>
              <a:rPr lang="de-DE" sz="2000" dirty="0">
                <a:solidFill>
                  <a:schemeClr val="accent1">
                    <a:lumMod val="50000"/>
                  </a:schemeClr>
                </a:solidFill>
                <a:latin typeface="Corbel" panose="020B0503020204020204" pitchFamily="34" charset="0"/>
              </a:rPr>
              <a:t>-verteiler</a:t>
            </a:r>
          </a:p>
          <a:p>
            <a:r>
              <a:rPr lang="de-DE" sz="2000" dirty="0">
                <a:solidFill>
                  <a:schemeClr val="accent1">
                    <a:lumMod val="50000"/>
                  </a:schemeClr>
                </a:solidFill>
                <a:latin typeface="Corbel" panose="020B0503020204020204" pitchFamily="34" charset="0"/>
              </a:rPr>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370" y="3686294"/>
            <a:ext cx="1354395" cy="864329"/>
          </a:xfrm>
          <a:prstGeom prst="rect">
            <a:avLst/>
          </a:prstGeom>
        </p:spPr>
      </p:pic>
    </p:spTree>
    <p:extLst>
      <p:ext uri="{BB962C8B-B14F-4D97-AF65-F5344CB8AC3E}">
        <p14:creationId xmlns:p14="http://schemas.microsoft.com/office/powerpoint/2010/main" val="316483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8462" y="1032739"/>
            <a:ext cx="7575357" cy="948816"/>
          </a:xfrm>
        </p:spPr>
        <p:txBody>
          <a:bodyPr>
            <a:normAutofit/>
          </a:bodyPr>
          <a:lstStyle/>
          <a:p>
            <a:r>
              <a:rPr lang="de-DE" sz="3600" dirty="0">
                <a:solidFill>
                  <a:srgbClr val="FFFFFF"/>
                </a:solidFill>
                <a:latin typeface="Corbel" panose="020B0503020204020204" pitchFamily="34" charset="0"/>
              </a:rPr>
              <a:t>Weitere Kommunikationskanäle</a:t>
            </a:r>
          </a:p>
        </p:txBody>
      </p:sp>
      <p:sp>
        <p:nvSpPr>
          <p:cNvPr id="5" name="Textfeld 4"/>
          <p:cNvSpPr txBox="1"/>
          <p:nvPr/>
        </p:nvSpPr>
        <p:spPr>
          <a:xfrm>
            <a:off x="966651" y="2486025"/>
            <a:ext cx="2812869" cy="3662226"/>
          </a:xfrm>
          <a:prstGeom prst="rect">
            <a:avLst/>
          </a:prstGeom>
          <a:solidFill>
            <a:schemeClr val="bg1">
              <a:alpha val="30000"/>
            </a:schemeClr>
          </a:solidFill>
        </p:spPr>
        <p:txBody>
          <a:bodyPr wrap="square" rtlCol="0" anchor="ctr" anchorCtr="0">
            <a:noAutofit/>
          </a:bodyPr>
          <a:lstStyle/>
          <a:p>
            <a:endParaRPr lang="de-DE" sz="2200" dirty="0">
              <a:solidFill>
                <a:srgbClr val="5B583B"/>
              </a:solidFill>
              <a:latin typeface="Corbel" panose="020B0503020204020204" pitchFamily="34" charset="0"/>
            </a:endParaRPr>
          </a:p>
          <a:p>
            <a:endParaRPr lang="de-DE" sz="2200" dirty="0">
              <a:solidFill>
                <a:srgbClr val="5B583B"/>
              </a:solidFill>
              <a:latin typeface="Corbel" panose="020B0503020204020204" pitchFamily="34" charset="0"/>
            </a:endParaRPr>
          </a:p>
          <a:p>
            <a:endParaRPr lang="de-DE" sz="2200" dirty="0">
              <a:solidFill>
                <a:srgbClr val="5B583B"/>
              </a:solidFill>
              <a:latin typeface="Corbel" panose="020B0503020204020204" pitchFamily="34" charset="0"/>
            </a:endParaRPr>
          </a:p>
          <a:p>
            <a:r>
              <a:rPr lang="de-DE" sz="2200" dirty="0">
                <a:solidFill>
                  <a:srgbClr val="5B583B"/>
                </a:solidFill>
                <a:latin typeface="Corbel" panose="020B0503020204020204" pitchFamily="34" charset="0"/>
              </a:rPr>
              <a:t>Es gibt zudem verschiedene</a:t>
            </a:r>
          </a:p>
          <a:p>
            <a:r>
              <a:rPr lang="de-DE" sz="2200" dirty="0">
                <a:solidFill>
                  <a:srgbClr val="5B583B"/>
                </a:solidFill>
                <a:latin typeface="Corbel" panose="020B0503020204020204" pitchFamily="34" charset="0"/>
              </a:rPr>
              <a:t>Messenger-Gruppen, in denen sich Studierende selbst organisieren.</a:t>
            </a:r>
            <a:endParaRPr lang="de-DE" sz="2000" dirty="0">
              <a:solidFill>
                <a:schemeClr val="accent1">
                  <a:lumMod val="50000"/>
                </a:schemeClr>
              </a:solidFill>
              <a:latin typeface="Corbel" panose="020B0503020204020204" pitchFamily="34" charset="0"/>
            </a:endParaRPr>
          </a:p>
        </p:txBody>
      </p:sp>
      <p:sp>
        <p:nvSpPr>
          <p:cNvPr id="3" name="Sprechblase: oval 2">
            <a:extLst>
              <a:ext uri="{FF2B5EF4-FFF2-40B4-BE49-F238E27FC236}">
                <a16:creationId xmlns:a16="http://schemas.microsoft.com/office/drawing/2014/main" id="{70B3D032-3CC8-9FF5-6597-9261B696AF73}"/>
              </a:ext>
            </a:extLst>
          </p:cNvPr>
          <p:cNvSpPr/>
          <p:nvPr/>
        </p:nvSpPr>
        <p:spPr>
          <a:xfrm rot="1592548">
            <a:off x="2347339" y="2573892"/>
            <a:ext cx="1221298" cy="12319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AF21F40-6009-943B-2089-6FC9AB304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9539" y="4317138"/>
            <a:ext cx="4575810" cy="1041744"/>
          </a:xfrm>
          <a:prstGeom prst="rect">
            <a:avLst/>
          </a:prstGeom>
        </p:spPr>
      </p:pic>
      <p:sp>
        <p:nvSpPr>
          <p:cNvPr id="9" name="Textfeld 8">
            <a:extLst>
              <a:ext uri="{FF2B5EF4-FFF2-40B4-BE49-F238E27FC236}">
                <a16:creationId xmlns:a16="http://schemas.microsoft.com/office/drawing/2014/main" id="{8B9327B0-F518-5771-F382-6191F4CB8A9D}"/>
              </a:ext>
            </a:extLst>
          </p:cNvPr>
          <p:cNvSpPr txBox="1"/>
          <p:nvPr/>
        </p:nvSpPr>
        <p:spPr>
          <a:xfrm>
            <a:off x="6812280" y="2948940"/>
            <a:ext cx="4571188" cy="923330"/>
          </a:xfrm>
          <a:prstGeom prst="rect">
            <a:avLst/>
          </a:prstGeom>
          <a:noFill/>
        </p:spPr>
        <p:txBody>
          <a:bodyPr wrap="none" rtlCol="0">
            <a:spAutoFit/>
          </a:bodyPr>
          <a:lstStyle/>
          <a:p>
            <a:r>
              <a:rPr lang="de-DE" dirty="0"/>
              <a:t>Zur Kommunikation bezüglich Studieninhalten,</a:t>
            </a:r>
          </a:p>
          <a:p>
            <a:r>
              <a:rPr lang="de-DE" dirty="0"/>
              <a:t>universitären Fragen und getrennt davon auch </a:t>
            </a:r>
          </a:p>
          <a:p>
            <a:r>
              <a:rPr lang="de-DE" dirty="0"/>
              <a:t>für privaten Austausch:</a:t>
            </a:r>
          </a:p>
        </p:txBody>
      </p:sp>
    </p:spTree>
    <p:extLst>
      <p:ext uri="{BB962C8B-B14F-4D97-AF65-F5344CB8AC3E}">
        <p14:creationId xmlns:p14="http://schemas.microsoft.com/office/powerpoint/2010/main" val="297250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32069" y="546010"/>
            <a:ext cx="4972050" cy="1038855"/>
          </a:xfrm>
        </p:spPr>
        <p:txBody>
          <a:bodyPr>
            <a:normAutofit/>
          </a:bodyPr>
          <a:lstStyle/>
          <a:p>
            <a:r>
              <a:rPr lang="de-DE" sz="3200" dirty="0">
                <a:solidFill>
                  <a:schemeClr val="bg1"/>
                </a:solidFill>
                <a:latin typeface="Corbel" panose="020B0503020204020204" pitchFamily="34" charset="0"/>
              </a:rPr>
              <a:t>Im  Ausland studieren</a:t>
            </a:r>
          </a:p>
        </p:txBody>
      </p:sp>
      <p:sp>
        <p:nvSpPr>
          <p:cNvPr id="4" name="Textfeld 3"/>
          <p:cNvSpPr txBox="1"/>
          <p:nvPr/>
        </p:nvSpPr>
        <p:spPr>
          <a:xfrm>
            <a:off x="717795" y="1633491"/>
            <a:ext cx="6899246" cy="4377024"/>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Das Institut KAEE hat eine Reihe von Partnerinstituten an Universitäten in verschiedenen europäischen Ländern, an denen Sie über das Erasmus-Austauschprogramm ein Semester studieren können. </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Weitere Informationen finden Sie </a:t>
            </a:r>
            <a:r>
              <a:rPr lang="de-DE" sz="2400" dirty="0">
                <a:solidFill>
                  <a:srgbClr val="5B583B"/>
                </a:solidFill>
                <a:latin typeface="Corbel" panose="020B0503020204020204" pitchFamily="34" charset="0"/>
                <a:hlinkClick r:id="rId2"/>
              </a:rPr>
              <a:t>hier</a:t>
            </a:r>
            <a:r>
              <a:rPr lang="de-DE" sz="2400" dirty="0">
                <a:solidFill>
                  <a:srgbClr val="5B583B"/>
                </a:solidFill>
                <a:latin typeface="Corbel" panose="020B0503020204020204" pitchFamily="34" charset="0"/>
              </a:rPr>
              <a:t>.</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8637" y="1633492"/>
            <a:ext cx="3667467" cy="4377023"/>
          </a:xfrm>
          <a:prstGeom prst="rect">
            <a:avLst/>
          </a:prstGeom>
        </p:spPr>
      </p:pic>
    </p:spTree>
    <p:extLst>
      <p:ext uri="{BB962C8B-B14F-4D97-AF65-F5344CB8AC3E}">
        <p14:creationId xmlns:p14="http://schemas.microsoft.com/office/powerpoint/2010/main" val="197570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32069" y="546010"/>
            <a:ext cx="4972050" cy="1038855"/>
          </a:xfrm>
        </p:spPr>
        <p:txBody>
          <a:bodyPr>
            <a:normAutofit/>
          </a:bodyPr>
          <a:lstStyle/>
          <a:p>
            <a:r>
              <a:rPr lang="de-DE" sz="3200" dirty="0" err="1">
                <a:solidFill>
                  <a:schemeClr val="bg1"/>
                </a:solidFill>
                <a:latin typeface="Corbel" panose="020B0503020204020204" pitchFamily="34" charset="0"/>
              </a:rPr>
              <a:t>VisAnthroCollective</a:t>
            </a:r>
            <a:endParaRPr lang="de-DE" sz="3200" dirty="0">
              <a:solidFill>
                <a:schemeClr val="bg1"/>
              </a:solidFill>
              <a:latin typeface="Corbel" panose="020B0503020204020204" pitchFamily="34" charset="0"/>
            </a:endParaRPr>
          </a:p>
        </p:txBody>
      </p:sp>
      <p:sp>
        <p:nvSpPr>
          <p:cNvPr id="4" name="Textfeld 3"/>
          <p:cNvSpPr txBox="1"/>
          <p:nvPr/>
        </p:nvSpPr>
        <p:spPr>
          <a:xfrm>
            <a:off x="4660685" y="1584865"/>
            <a:ext cx="6899246" cy="4377024"/>
          </a:xfrm>
          <a:prstGeom prst="rect">
            <a:avLst/>
          </a:prstGeom>
          <a:solidFill>
            <a:srgbClr val="D3D1BA"/>
          </a:solidFill>
        </p:spPr>
        <p:txBody>
          <a:bodyPr wrap="square" lIns="360000" tIns="180000" rIns="360000" bIns="180000" rtlCol="0" anchor="ctr" anchorCtr="0">
            <a:noAutofit/>
          </a:bodyPr>
          <a:lstStyle/>
          <a:p>
            <a:r>
              <a:rPr lang="de-DE" sz="2000" dirty="0">
                <a:solidFill>
                  <a:srgbClr val="5B583B"/>
                </a:solidFill>
                <a:latin typeface="Corbel" panose="020B0503020204020204" pitchFamily="34" charset="0"/>
              </a:rPr>
              <a:t>Im Rahmen der Fachschaft für Kulturanthropologie und Europäische Ethnologie gründete sich in 2024 die Arbeitsgruppe „</a:t>
            </a:r>
            <a:r>
              <a:rPr lang="de-DE" sz="2000" dirty="0" err="1">
                <a:solidFill>
                  <a:srgbClr val="5B583B"/>
                </a:solidFill>
                <a:latin typeface="Corbel" panose="020B0503020204020204" pitchFamily="34" charset="0"/>
              </a:rPr>
              <a:t>VisAnthroCollective</a:t>
            </a:r>
            <a:r>
              <a:rPr lang="de-DE" sz="2000" dirty="0">
                <a:solidFill>
                  <a:srgbClr val="5B583B"/>
                </a:solidFill>
                <a:latin typeface="Corbel" panose="020B0503020204020204" pitchFamily="34" charset="0"/>
              </a:rPr>
              <a:t>“ für Visuelle Anthropologie.</a:t>
            </a:r>
          </a:p>
          <a:p>
            <a:endParaRPr lang="de-DE" sz="2000" dirty="0">
              <a:solidFill>
                <a:srgbClr val="5B583B"/>
              </a:solidFill>
              <a:latin typeface="Corbel" panose="020B0503020204020204" pitchFamily="34" charset="0"/>
            </a:endParaRPr>
          </a:p>
          <a:p>
            <a:r>
              <a:rPr lang="de-DE" dirty="0">
                <a:solidFill>
                  <a:srgbClr val="5B583B"/>
                </a:solidFill>
                <a:latin typeface="Corbel" panose="020B0503020204020204" pitchFamily="34" charset="0"/>
              </a:rPr>
              <a:t>Zu den Aktivitäten der Arbeitsgruppe gehören unter anderem die Organisation von Filmabenden, bei denen Filme mit kulturanthropologischem Bezug gezeigt werden. Diese Veranstaltungen bieten eine Plattform für Diskussionen und den Austausch von Ideen zwischen Studierenden.</a:t>
            </a:r>
          </a:p>
          <a:p>
            <a:endParaRPr lang="de-DE" sz="2400" dirty="0">
              <a:solidFill>
                <a:srgbClr val="5B583B"/>
              </a:solidFill>
              <a:latin typeface="Corbel" panose="020B0503020204020204" pitchFamily="34" charset="0"/>
            </a:endParaRPr>
          </a:p>
          <a:p>
            <a:pPr lvl="2"/>
            <a:r>
              <a:rPr lang="de-DE" sz="2400" dirty="0">
                <a:solidFill>
                  <a:srgbClr val="5B583B"/>
                </a:solidFill>
                <a:latin typeface="Corbel" panose="020B0503020204020204" pitchFamily="34" charset="0"/>
              </a:rPr>
              <a:t>Weitere Informationen finden Sie auf   Instagram @</a:t>
            </a:r>
            <a:r>
              <a:rPr lang="de-DE" sz="2400" dirty="0" err="1">
                <a:solidFill>
                  <a:srgbClr val="5B583B"/>
                </a:solidFill>
                <a:latin typeface="Corbel" panose="020B0503020204020204" pitchFamily="34" charset="0"/>
              </a:rPr>
              <a:t>visanthrocollective</a:t>
            </a:r>
            <a:endParaRPr lang="de-DE" sz="2400" dirty="0">
              <a:solidFill>
                <a:srgbClr val="5B583B"/>
              </a:solidFill>
              <a:latin typeface="Corbel" panose="020B0503020204020204" pitchFamily="34" charset="0"/>
            </a:endParaRPr>
          </a:p>
        </p:txBody>
      </p:sp>
      <p:pic>
        <p:nvPicPr>
          <p:cNvPr id="5" name="Grafik 4">
            <a:extLst>
              <a:ext uri="{FF2B5EF4-FFF2-40B4-BE49-F238E27FC236}">
                <a16:creationId xmlns:a16="http://schemas.microsoft.com/office/drawing/2014/main" id="{5512FB88-E36E-7B6B-E819-7BF0C800D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874" y="5110191"/>
            <a:ext cx="657961" cy="657961"/>
          </a:xfrm>
          <a:prstGeom prst="rect">
            <a:avLst/>
          </a:prstGeom>
        </p:spPr>
      </p:pic>
      <p:pic>
        <p:nvPicPr>
          <p:cNvPr id="7" name="Grafik 6" descr="Ein Bild, das Text, Poster, orange, Schrift enthält.&#10;&#10;Automatisch generierte Beschreibung">
            <a:extLst>
              <a:ext uri="{FF2B5EF4-FFF2-40B4-BE49-F238E27FC236}">
                <a16:creationId xmlns:a16="http://schemas.microsoft.com/office/drawing/2014/main" id="{DFAC9BFA-828E-B82F-B6AF-7E981DB43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97" y="1998022"/>
            <a:ext cx="3556873" cy="3550709"/>
          </a:xfrm>
          <a:prstGeom prst="rect">
            <a:avLst/>
          </a:prstGeom>
        </p:spPr>
      </p:pic>
    </p:spTree>
    <p:extLst>
      <p:ext uri="{BB962C8B-B14F-4D97-AF65-F5344CB8AC3E}">
        <p14:creationId xmlns:p14="http://schemas.microsoft.com/office/powerpoint/2010/main" val="22860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40" y="1677871"/>
            <a:ext cx="8140962" cy="5218329"/>
          </a:xfrm>
          <a:prstGeom prst="rect">
            <a:avLst/>
          </a:prstGeom>
        </p:spPr>
      </p:pic>
      <p:sp>
        <p:nvSpPr>
          <p:cNvPr id="7" name="Rechteck 6"/>
          <p:cNvSpPr/>
          <p:nvPr/>
        </p:nvSpPr>
        <p:spPr>
          <a:xfrm>
            <a:off x="2842045" y="238771"/>
            <a:ext cx="5171577" cy="1200329"/>
          </a:xfrm>
          <a:prstGeom prst="rect">
            <a:avLst/>
          </a:prstGeom>
        </p:spPr>
        <p:txBody>
          <a:bodyPr wrap="square">
            <a:spAutoFit/>
          </a:bodyPr>
          <a:lstStyle/>
          <a:p>
            <a:pPr algn="r"/>
            <a:r>
              <a:rPr lang="de-DE" sz="2400" dirty="0">
                <a:solidFill>
                  <a:schemeClr val="bg1"/>
                </a:solidFill>
              </a:rPr>
              <a:t>Frankfurter</a:t>
            </a:r>
          </a:p>
          <a:p>
            <a:pPr algn="r"/>
            <a:r>
              <a:rPr lang="de-DE" sz="2400" dirty="0">
                <a:solidFill>
                  <a:schemeClr val="bg1"/>
                </a:solidFill>
              </a:rPr>
              <a:t>Gesellschaft zur Förderung der Kulturanthropologie e.V.</a:t>
            </a:r>
          </a:p>
        </p:txBody>
      </p:sp>
      <p:sp>
        <p:nvSpPr>
          <p:cNvPr id="8" name="Rechteck 7"/>
          <p:cNvSpPr/>
          <p:nvPr/>
        </p:nvSpPr>
        <p:spPr>
          <a:xfrm>
            <a:off x="8140822" y="0"/>
            <a:ext cx="4069507" cy="6876703"/>
          </a:xfrm>
          <a:prstGeom prst="rect">
            <a:avLst/>
          </a:prstGeom>
          <a:solidFill>
            <a:schemeClr val="bg1">
              <a:alpha val="50000"/>
            </a:schemeClr>
          </a:solidFill>
        </p:spPr>
        <p:txBody>
          <a:bodyPr wrap="square" lIns="180000" tIns="180000" rIns="180000" bIns="180000" anchor="b" anchorCtr="0">
            <a:noAutofit/>
          </a:bodyPr>
          <a:lstStyle/>
          <a:p>
            <a:r>
              <a:rPr lang="de-DE" sz="2400" dirty="0"/>
              <a:t>Unsere Homepage:</a:t>
            </a:r>
          </a:p>
          <a:p>
            <a:r>
              <a:rPr lang="de-DE" sz="2400" dirty="0">
                <a:solidFill>
                  <a:schemeClr val="accent5">
                    <a:lumMod val="75000"/>
                  </a:schemeClr>
                </a:solidFill>
              </a:rPr>
              <a:t>www.gefka.de</a:t>
            </a:r>
          </a:p>
          <a:p>
            <a:pPr>
              <a:spcBef>
                <a:spcPts val="1200"/>
              </a:spcBef>
            </a:pPr>
            <a:endParaRPr lang="de-DE" sz="2400" dirty="0"/>
          </a:p>
          <a:p>
            <a:pPr>
              <a:spcBef>
                <a:spcPts val="1200"/>
              </a:spcBef>
            </a:pPr>
            <a:r>
              <a:rPr lang="de-DE" sz="2400" dirty="0"/>
              <a:t>Zur (auch finanziellen) Unterstützung studentischer Projekte und extracurricularer Institutsaktivitäten</a:t>
            </a:r>
          </a:p>
          <a:p>
            <a:pPr>
              <a:spcBef>
                <a:spcPts val="1200"/>
              </a:spcBef>
            </a:pPr>
            <a:endParaRPr lang="de-DE" sz="2400" dirty="0">
              <a:solidFill>
                <a:srgbClr val="5B583B"/>
              </a:solidFill>
            </a:endParaRPr>
          </a:p>
          <a:p>
            <a:pPr>
              <a:spcBef>
                <a:spcPts val="1200"/>
              </a:spcBef>
            </a:pPr>
            <a:r>
              <a:rPr lang="de-DE" sz="2400" dirty="0"/>
              <a:t>Bei Fragen/Interesse Mail an:</a:t>
            </a:r>
          </a:p>
          <a:p>
            <a:r>
              <a:rPr lang="de-DE" sz="2400" dirty="0">
                <a:solidFill>
                  <a:schemeClr val="accent5">
                    <a:lumMod val="75000"/>
                  </a:schemeClr>
                </a:solidFill>
              </a:rPr>
              <a:t>radio@gefka.de</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930" y="329645"/>
            <a:ext cx="2628777" cy="965755"/>
          </a:xfrm>
          <a:prstGeom prst="rect">
            <a:avLst/>
          </a:prstGeom>
        </p:spPr>
      </p:pic>
    </p:spTree>
    <p:extLst>
      <p:ext uri="{BB962C8B-B14F-4D97-AF65-F5344CB8AC3E}">
        <p14:creationId xmlns:p14="http://schemas.microsoft.com/office/powerpoint/2010/main" val="3868475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8478175" y="1"/>
            <a:ext cx="3713824" cy="6857999"/>
          </a:xfrm>
          <a:prstGeom prst="rect">
            <a:avLst/>
          </a:prstGeom>
          <a:solidFill>
            <a:srgbClr val="E0DFCE">
              <a:alpha val="70000"/>
            </a:srgbClr>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5B583B"/>
                </a:solidFill>
                <a:latin typeface="Corbel" panose="020B0503020204020204" pitchFamily="34" charset="0"/>
              </a:rPr>
              <a:t>Liebe Studierende der Kulturanthropologie und Europäischen Ethnologie im ersten Semester,</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wir hoffen, dass Sie sich gut zurecht finden und bemühen uns, Sie möglichst gut zu unterstützen.</a:t>
            </a:r>
          </a:p>
        </p:txBody>
      </p:sp>
    </p:spTree>
    <p:extLst>
      <p:ext uri="{BB962C8B-B14F-4D97-AF65-F5344CB8AC3E}">
        <p14:creationId xmlns:p14="http://schemas.microsoft.com/office/powerpoint/2010/main" val="364995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Unsere Fachschaft / Institutsgruppe</a:t>
            </a:r>
          </a:p>
        </p:txBody>
      </p:sp>
      <p:sp>
        <p:nvSpPr>
          <p:cNvPr id="4" name="Textfeld 3"/>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Das Institut hat eine </a:t>
            </a:r>
            <a:r>
              <a:rPr lang="de-DE" sz="2400" dirty="0" err="1">
                <a:solidFill>
                  <a:srgbClr val="5B583B"/>
                </a:solidFill>
                <a:latin typeface="Corbel" panose="020B0503020204020204" pitchFamily="34" charset="0"/>
              </a:rPr>
              <a:t>Fachschaftsgruppe</a:t>
            </a:r>
            <a:r>
              <a:rPr lang="de-DE" sz="2400" dirty="0">
                <a:solidFill>
                  <a:srgbClr val="5B583B"/>
                </a:solidFill>
                <a:latin typeface="Corbel" panose="020B0503020204020204" pitchFamily="34" charset="0"/>
              </a:rPr>
              <a:t> in der Ihr aktiv werden könnt!</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Wir sind Eure Ansprechpartner*innen für Fragen zum Studienalltag. </a:t>
            </a:r>
          </a:p>
          <a:p>
            <a:r>
              <a:rPr lang="de-DE" sz="2400" dirty="0">
                <a:solidFill>
                  <a:srgbClr val="5B583B"/>
                </a:solidFill>
                <a:latin typeface="Corbel" panose="020B0503020204020204" pitchFamily="34" charset="0"/>
              </a:rPr>
              <a:t>Wir wollen Euch das Studium erleichtern und Euch unterstützen.</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Wie wollen wir Euch helfen?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Fragen rund um den Studienalltag</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Tipps bei BAFÖG-Bewerbungen und Stipendien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Schnittstelle zwischen Dozent*innen und Studierenden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Frankfurt besser kennenlernen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Veranstaltungen zum Kennenlernen und darüber hinaus </a:t>
            </a:r>
          </a:p>
        </p:txBody>
      </p:sp>
    </p:spTree>
    <p:extLst>
      <p:ext uri="{BB962C8B-B14F-4D97-AF65-F5344CB8AC3E}">
        <p14:creationId xmlns:p14="http://schemas.microsoft.com/office/powerpoint/2010/main" val="339613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099428" y="831851"/>
            <a:ext cx="9853052" cy="1038855"/>
          </a:xfrm>
        </p:spPr>
        <p:txBody>
          <a:bodyPr>
            <a:normAutofit/>
          </a:bodyPr>
          <a:lstStyle/>
          <a:p>
            <a:r>
              <a:rPr lang="de-DE" sz="3200" dirty="0">
                <a:solidFill>
                  <a:schemeClr val="bg1"/>
                </a:solidFill>
                <a:latin typeface="Corbel" panose="020B0503020204020204" pitchFamily="34" charset="0"/>
              </a:rPr>
              <a:t>Aktiv werden in der Fachschaft / Institutsgruppe</a:t>
            </a:r>
          </a:p>
        </p:txBody>
      </p:sp>
      <p:sp>
        <p:nvSpPr>
          <p:cNvPr id="6" name="Textfeld 5">
            <a:extLst>
              <a:ext uri="{FF2B5EF4-FFF2-40B4-BE49-F238E27FC236}">
                <a16:creationId xmlns:a16="http://schemas.microsoft.com/office/drawing/2014/main" id="{2A21CD6E-289C-2622-931F-46F669AEDCCD}"/>
              </a:ext>
            </a:extLst>
          </p:cNvPr>
          <p:cNvSpPr txBox="1"/>
          <p:nvPr/>
        </p:nvSpPr>
        <p:spPr>
          <a:xfrm>
            <a:off x="1169474" y="2547556"/>
            <a:ext cx="9853052" cy="2260194"/>
          </a:xfrm>
          <a:prstGeom prst="rect">
            <a:avLst/>
          </a:prstGeom>
          <a:solidFill>
            <a:srgbClr val="D3D1BA"/>
          </a:solidFill>
        </p:spPr>
        <p:txBody>
          <a:bodyPr wrap="square" lIns="360000" tIns="180000" rIns="360000" bIns="180000" rtlCol="0" anchor="ctr" anchorCtr="0">
            <a:noAutofit/>
          </a:bodyPr>
          <a:lstStyle/>
          <a:p>
            <a:pPr lvl="3"/>
            <a:r>
              <a:rPr lang="de-DE" sz="2400" dirty="0">
                <a:solidFill>
                  <a:srgbClr val="5B583B"/>
                </a:solidFill>
                <a:latin typeface="Corbel" panose="020B0503020204020204" pitchFamily="34" charset="0"/>
              </a:rPr>
              <a:t>Schreibe uns eine E-Mail an </a:t>
            </a:r>
            <a:r>
              <a:rPr lang="de-DE" sz="2400" dirty="0">
                <a:solidFill>
                  <a:srgbClr val="5B583B"/>
                </a:solidFill>
                <a:latin typeface="Corbel" panose="020B0503020204020204" pitchFamily="34" charset="0"/>
                <a:hlinkClick r:id="rId2"/>
              </a:rPr>
              <a:t>institutsgruppe.kaee@googlemail.com</a:t>
            </a:r>
            <a:r>
              <a:rPr lang="de-DE" sz="2400" dirty="0">
                <a:solidFill>
                  <a:srgbClr val="5B583B"/>
                </a:solidFill>
                <a:latin typeface="Corbel" panose="020B0503020204020204" pitchFamily="34" charset="0"/>
              </a:rPr>
              <a:t>, wenn du Fragen hast oder mitmachen möchtest!</a:t>
            </a:r>
          </a:p>
        </p:txBody>
      </p:sp>
      <p:pic>
        <p:nvPicPr>
          <p:cNvPr id="7" name="Grafik 6">
            <a:extLst>
              <a:ext uri="{FF2B5EF4-FFF2-40B4-BE49-F238E27FC236}">
                <a16:creationId xmlns:a16="http://schemas.microsoft.com/office/drawing/2014/main" id="{A74AB82E-FEDB-483B-236A-C804224C1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53" y="3365849"/>
            <a:ext cx="977187" cy="623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013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Beratung und Zuständigkeiten</a:t>
            </a:r>
          </a:p>
        </p:txBody>
      </p:sp>
      <p:sp>
        <p:nvSpPr>
          <p:cNvPr id="4" name="Textfeld 3"/>
          <p:cNvSpPr txBox="1"/>
          <p:nvPr/>
        </p:nvSpPr>
        <p:spPr>
          <a:xfrm>
            <a:off x="1645115" y="1531450"/>
            <a:ext cx="8901769" cy="4551297"/>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Studienberatung</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Sie können sich bei Fragen auch an die studentischen Hilfskräfte wenden: </a:t>
            </a:r>
            <a:r>
              <a:rPr lang="de-DE" sz="2400" dirty="0">
                <a:solidFill>
                  <a:srgbClr val="5B583B"/>
                </a:solidFill>
                <a:latin typeface="Corbel" panose="020B0503020204020204" pitchFamily="34" charset="0"/>
                <a:hlinkClick r:id="rId3"/>
              </a:rPr>
              <a:t>ka-hiwis@em.uni-frankfurt.de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Für generelle Fragen können auch die </a:t>
            </a:r>
            <a:r>
              <a:rPr lang="de-DE" sz="2400" dirty="0">
                <a:solidFill>
                  <a:srgbClr val="5B583B"/>
                </a:solidFill>
                <a:latin typeface="Corbel" panose="020B0503020204020204" pitchFamily="34" charset="0"/>
                <a:hlinkClick r:id="rId4"/>
              </a:rPr>
              <a:t>zentralen Beratungsangebote der Goethe Universität</a:t>
            </a:r>
            <a:r>
              <a:rPr lang="de-DE" sz="2400" dirty="0">
                <a:solidFill>
                  <a:srgbClr val="5B583B"/>
                </a:solidFill>
                <a:latin typeface="Corbel" panose="020B0503020204020204" pitchFamily="34" charset="0"/>
              </a:rPr>
              <a:t> in Anspruch genommen werden.</a:t>
            </a:r>
          </a:p>
        </p:txBody>
      </p:sp>
    </p:spTree>
    <p:extLst>
      <p:ext uri="{BB962C8B-B14F-4D97-AF65-F5344CB8AC3E}">
        <p14:creationId xmlns:p14="http://schemas.microsoft.com/office/powerpoint/2010/main" val="203011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Beratung und Zuständigkeiten</a:t>
            </a:r>
          </a:p>
        </p:txBody>
      </p:sp>
      <p:sp>
        <p:nvSpPr>
          <p:cNvPr id="2" name="Textfeld 1">
            <a:extLst>
              <a:ext uri="{FF2B5EF4-FFF2-40B4-BE49-F238E27FC236}">
                <a16:creationId xmlns:a16="http://schemas.microsoft.com/office/drawing/2014/main" id="{88AA652B-638A-D9BF-A04B-4D5B7FE99B81}"/>
              </a:ext>
            </a:extLst>
          </p:cNvPr>
          <p:cNvSpPr txBox="1"/>
          <p:nvPr/>
        </p:nvSpPr>
        <p:spPr>
          <a:xfrm>
            <a:off x="417443" y="1510749"/>
            <a:ext cx="5446643" cy="4770782"/>
          </a:xfrm>
          <a:prstGeom prst="rect">
            <a:avLst/>
          </a:prstGeom>
          <a:solidFill>
            <a:srgbClr val="D3D1BA"/>
          </a:solidFill>
        </p:spPr>
        <p:txBody>
          <a:bodyPr wrap="square" lIns="360000" tIns="1080000" rIns="360000" bIns="180000" rtlCol="0" anchor="ctr" anchorCtr="0">
            <a:noAutofit/>
          </a:bodyPr>
          <a:lstStyle/>
          <a:p>
            <a:r>
              <a:rPr lang="de-DE" sz="2400" dirty="0">
                <a:solidFill>
                  <a:srgbClr val="5B583B"/>
                </a:solidFill>
                <a:latin typeface="Corbel" panose="020B0503020204020204" pitchFamily="34" charset="0"/>
              </a:rPr>
              <a:t>Auslandsaufenthalte</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Anrechnung von Studienleistungen</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Bafög-Beauftragte</a:t>
            </a:r>
          </a:p>
          <a:p>
            <a:r>
              <a:rPr lang="de-DE" sz="2400" dirty="0">
                <a:solidFill>
                  <a:srgbClr val="5B583B"/>
                </a:solidFill>
                <a:latin typeface="Corbel" panose="020B0503020204020204" pitchFamily="34" charset="0"/>
              </a:rPr>
              <a:t>Prof. Dr. Gisela Welz</a:t>
            </a:r>
          </a:p>
          <a:p>
            <a:r>
              <a:rPr lang="de-DE" sz="2400">
                <a:solidFill>
                  <a:srgbClr val="5B583B"/>
                </a:solidFill>
                <a:latin typeface="Corbel" panose="020B0503020204020204" pitchFamily="34" charset="0"/>
                <a:hlinkClick r:id="rId3"/>
              </a:rPr>
              <a:t>a.kuehn@em.uni-frankfurt.de</a:t>
            </a:r>
            <a:endParaRPr lang="de-DE" sz="240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p:txBody>
      </p:sp>
      <p:sp>
        <p:nvSpPr>
          <p:cNvPr id="6" name="Textfeld 5">
            <a:extLst>
              <a:ext uri="{FF2B5EF4-FFF2-40B4-BE49-F238E27FC236}">
                <a16:creationId xmlns:a16="http://schemas.microsoft.com/office/drawing/2014/main" id="{3B93AB56-1439-327C-A2BB-4FD6AC41935D}"/>
              </a:ext>
            </a:extLst>
          </p:cNvPr>
          <p:cNvSpPr txBox="1"/>
          <p:nvPr/>
        </p:nvSpPr>
        <p:spPr>
          <a:xfrm>
            <a:off x="6129130" y="1510749"/>
            <a:ext cx="5446643" cy="4770782"/>
          </a:xfrm>
          <a:prstGeom prst="rect">
            <a:avLst/>
          </a:prstGeom>
          <a:solidFill>
            <a:srgbClr val="D3D1BA"/>
          </a:solidFill>
        </p:spPr>
        <p:txBody>
          <a:bodyPr wrap="square" lIns="360000" tIns="360000" rIns="360000" bIns="180000" rtlCol="0" anchor="ctr" anchorCtr="0">
            <a:noAutofit/>
          </a:bodyPr>
          <a:lstStyle/>
          <a:p>
            <a:r>
              <a:rPr lang="de-DE" sz="2400" dirty="0">
                <a:solidFill>
                  <a:srgbClr val="5B583B"/>
                </a:solidFill>
                <a:latin typeface="Corbel" panose="020B0503020204020204" pitchFamily="34" charset="0"/>
              </a:rPr>
              <a:t>Pflichtpraktika</a:t>
            </a:r>
          </a:p>
          <a:p>
            <a:r>
              <a:rPr lang="de-DE" sz="2400" dirty="0">
                <a:solidFill>
                  <a:srgbClr val="5B583B"/>
                </a:solidFill>
                <a:latin typeface="Corbel" panose="020B0503020204020204" pitchFamily="34" charset="0"/>
                <a:hlinkClick r:id="rId4"/>
              </a:rPr>
              <a:t>PM3_KAEE@em.uni-frankfurt.de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Belegverfahren</a:t>
            </a:r>
          </a:p>
          <a:p>
            <a:r>
              <a:rPr lang="de-DE" sz="2400" dirty="0">
                <a:solidFill>
                  <a:srgbClr val="5B583B"/>
                </a:solidFill>
                <a:latin typeface="Corbel" panose="020B0503020204020204" pitchFamily="34" charset="0"/>
                <a:hlinkClick r:id="rId5"/>
              </a:rPr>
              <a:t>Belegen_KAEE@em.uni-frankfurt.de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Studienverwaltung am Institut</a:t>
            </a:r>
          </a:p>
          <a:p>
            <a:r>
              <a:rPr lang="de-DE" sz="2400" dirty="0">
                <a:solidFill>
                  <a:srgbClr val="5B583B"/>
                </a:solidFill>
                <a:latin typeface="Corbel" panose="020B0503020204020204" pitchFamily="34" charset="0"/>
              </a:rPr>
              <a:t>Mirjam Lüdecke </a:t>
            </a:r>
            <a:r>
              <a:rPr lang="de-DE" sz="2400" dirty="0">
                <a:solidFill>
                  <a:srgbClr val="5B583B"/>
                </a:solidFill>
                <a:latin typeface="Corbel" panose="020B0503020204020204" pitchFamily="34" charset="0"/>
                <a:hlinkClick r:id="rId6"/>
              </a:rPr>
              <a:t>M.Luedecke@em.uni-frankfurt.de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p:txBody>
      </p:sp>
    </p:spTree>
    <p:extLst>
      <p:ext uri="{BB962C8B-B14F-4D97-AF65-F5344CB8AC3E}">
        <p14:creationId xmlns:p14="http://schemas.microsoft.com/office/powerpoint/2010/main" val="334502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571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7229476" y="4126554"/>
            <a:ext cx="5029200" cy="1559871"/>
          </a:xfrm>
          <a:prstGeom prst="rect">
            <a:avLst/>
          </a:prstGeom>
          <a:no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endParaRPr lang="de-DE" sz="2800" dirty="0">
              <a:solidFill>
                <a:schemeClr val="bg1"/>
              </a:solidFill>
              <a:latin typeface="Corbel" panose="020B0503020204020204" pitchFamily="34" charset="0"/>
            </a:endParaRPr>
          </a:p>
        </p:txBody>
      </p:sp>
      <p:sp>
        <p:nvSpPr>
          <p:cNvPr id="4" name="Titel 1"/>
          <p:cNvSpPr txBox="1">
            <a:spLocks/>
          </p:cNvSpPr>
          <p:nvPr/>
        </p:nvSpPr>
        <p:spPr>
          <a:xfrm>
            <a:off x="0" y="0"/>
            <a:ext cx="4545367" cy="6858000"/>
          </a:xfrm>
          <a:prstGeom prst="rect">
            <a:avLst/>
          </a:prstGeom>
          <a:solidFill>
            <a:srgbClr val="E0DFCE">
              <a:alpha val="60000"/>
            </a:srgbClr>
          </a:solid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413F2B"/>
                </a:solidFill>
                <a:latin typeface="Corbel" panose="020B0503020204020204" pitchFamily="34" charset="0"/>
              </a:rPr>
              <a:t>Auf der </a:t>
            </a:r>
            <a:r>
              <a:rPr lang="de-DE" sz="2400" dirty="0">
                <a:solidFill>
                  <a:srgbClr val="413F2B"/>
                </a:solidFill>
                <a:latin typeface="Corbel" panose="020B0503020204020204" pitchFamily="34" charset="0"/>
                <a:hlinkClick r:id="rId3"/>
              </a:rPr>
              <a:t>Website des Instituts </a:t>
            </a:r>
            <a:r>
              <a:rPr lang="de-DE" sz="2400" dirty="0">
                <a:solidFill>
                  <a:srgbClr val="413F2B"/>
                </a:solidFill>
                <a:latin typeface="Corbel" panose="020B0503020204020204" pitchFamily="34" charset="0"/>
              </a:rPr>
              <a:t>finden Sie alle Informationen, die Sie zum erfolgreichen Studium der KAEE benötigen.</a:t>
            </a:r>
          </a:p>
          <a:p>
            <a:endParaRPr lang="de-DE" sz="2400" dirty="0">
              <a:solidFill>
                <a:srgbClr val="413F2B"/>
              </a:solidFill>
              <a:latin typeface="Corbel" panose="020B0503020204020204" pitchFamily="34" charset="0"/>
            </a:endParaRPr>
          </a:p>
          <a:p>
            <a:r>
              <a:rPr lang="de-DE" sz="2400" dirty="0">
                <a:solidFill>
                  <a:srgbClr val="413F2B"/>
                </a:solidFill>
                <a:latin typeface="Corbel" panose="020B0503020204020204" pitchFamily="34" charset="0"/>
              </a:rPr>
              <a:t>Wir wünschen allen einen guten Einstieg!</a:t>
            </a:r>
          </a:p>
        </p:txBody>
      </p:sp>
    </p:spTree>
    <p:extLst>
      <p:ext uri="{BB962C8B-B14F-4D97-AF65-F5344CB8AC3E}">
        <p14:creationId xmlns:p14="http://schemas.microsoft.com/office/powerpoint/2010/main" val="3754360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0" y="1499497"/>
            <a:ext cx="3924924" cy="4650231"/>
          </a:xfrm>
          <a:solidFill>
            <a:schemeClr val="bg1">
              <a:alpha val="25000"/>
            </a:schemeClr>
          </a:solidFill>
        </p:spPr>
        <p:txBody>
          <a:bodyPr lIns="360000" rIns="360000" anchor="b" anchorCtr="0">
            <a:normAutofit/>
          </a:bodyPr>
          <a:lstStyle/>
          <a:p>
            <a:r>
              <a:rPr lang="de-DE" sz="2000" dirty="0">
                <a:solidFill>
                  <a:srgbClr val="262518"/>
                </a:solidFill>
                <a:latin typeface="Corbel" panose="020B0503020204020204" pitchFamily="34" charset="0"/>
              </a:rPr>
              <a:t>Diese Präsentation steht Ihnen auch als PDF auf unserer Instituts-Website zum Download zur Verfügung.</a:t>
            </a:r>
            <a:br>
              <a:rPr lang="de-DE" sz="2000" dirty="0">
                <a:solidFill>
                  <a:srgbClr val="262518"/>
                </a:solidFill>
                <a:latin typeface="Corbel" panose="020B0503020204020204" pitchFamily="34" charset="0"/>
              </a:rPr>
            </a:br>
            <a:br>
              <a:rPr lang="de-DE" sz="2000" dirty="0">
                <a:solidFill>
                  <a:srgbClr val="262518"/>
                </a:solidFill>
                <a:latin typeface="Corbel" panose="020B0503020204020204" pitchFamily="34" charset="0"/>
              </a:rPr>
            </a:br>
            <a:r>
              <a:rPr lang="de-DE" sz="2000" dirty="0">
                <a:solidFill>
                  <a:srgbClr val="262518"/>
                </a:solidFill>
                <a:latin typeface="Corbel" panose="020B0503020204020204" pitchFamily="34" charset="0"/>
              </a:rPr>
              <a:t>Sie finden Sie unter </a:t>
            </a:r>
            <a:r>
              <a:rPr lang="de-DE" sz="2000" dirty="0">
                <a:solidFill>
                  <a:srgbClr val="262518"/>
                </a:solidFill>
                <a:latin typeface="Corbel" panose="020B0503020204020204" pitchFamily="34" charset="0"/>
                <a:hlinkClick r:id="rId2"/>
              </a:rPr>
              <a:t>„Downloads und Links“</a:t>
            </a:r>
            <a:br>
              <a:rPr lang="de-DE" sz="2000" dirty="0">
                <a:solidFill>
                  <a:srgbClr val="262518"/>
                </a:solidFill>
                <a:latin typeface="Corbel" panose="020B0503020204020204" pitchFamily="34" charset="0"/>
              </a:rPr>
            </a:br>
            <a:br>
              <a:rPr lang="de-DE" sz="2000" dirty="0">
                <a:solidFill>
                  <a:srgbClr val="5B583B"/>
                </a:solidFill>
                <a:latin typeface="Corbel" panose="020B0503020204020204" pitchFamily="34" charset="0"/>
              </a:rPr>
            </a:br>
            <a:endParaRPr lang="de-DE" sz="2000" dirty="0">
              <a:solidFill>
                <a:srgbClr val="5B583B"/>
              </a:solidFill>
              <a:latin typeface="Corbel" panose="020B0503020204020204" pitchFamily="34" charset="0"/>
            </a:endParaRPr>
          </a:p>
        </p:txBody>
      </p:sp>
      <p:sp>
        <p:nvSpPr>
          <p:cNvPr id="4" name="Textfeld 3">
            <a:extLst>
              <a:ext uri="{FF2B5EF4-FFF2-40B4-BE49-F238E27FC236}">
                <a16:creationId xmlns:a16="http://schemas.microsoft.com/office/drawing/2014/main" id="{F68D9C61-13F7-3F88-B9EB-BFEDE85B9129}"/>
              </a:ext>
            </a:extLst>
          </p:cNvPr>
          <p:cNvSpPr txBox="1"/>
          <p:nvPr/>
        </p:nvSpPr>
        <p:spPr>
          <a:xfrm>
            <a:off x="971550" y="6815138"/>
            <a:ext cx="184731" cy="369332"/>
          </a:xfrm>
          <a:prstGeom prst="rect">
            <a:avLst/>
          </a:prstGeom>
          <a:noFill/>
        </p:spPr>
        <p:txBody>
          <a:bodyPr wrap="none" rtlCol="0">
            <a:spAutoFit/>
          </a:bodyPr>
          <a:lstStyle/>
          <a:p>
            <a:endParaRPr lang="de-DE" dirty="0"/>
          </a:p>
        </p:txBody>
      </p:sp>
      <p:pic>
        <p:nvPicPr>
          <p:cNvPr id="7" name="Grafik 6" descr="Ein Bild, das draußen, Stadtgebiet, Himmel, Architektur enthält.&#10;&#10;KI-generierte Inhalte können fehlerhaft sein.">
            <a:extLst>
              <a:ext uri="{FF2B5EF4-FFF2-40B4-BE49-F238E27FC236}">
                <a16:creationId xmlns:a16="http://schemas.microsoft.com/office/drawing/2014/main" id="{8B9D9CCF-83D3-0D45-A459-8D935D492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924" y="965616"/>
            <a:ext cx="8267076" cy="5511384"/>
          </a:xfrm>
          <a:prstGeom prst="rect">
            <a:avLst/>
          </a:prstGeom>
        </p:spPr>
      </p:pic>
      <p:sp>
        <p:nvSpPr>
          <p:cNvPr id="9" name="Titel 1">
            <a:extLst>
              <a:ext uri="{FF2B5EF4-FFF2-40B4-BE49-F238E27FC236}">
                <a16:creationId xmlns:a16="http://schemas.microsoft.com/office/drawing/2014/main" id="{45945077-9473-93F9-A4DD-3B9BADDD5AF5}"/>
              </a:ext>
            </a:extLst>
          </p:cNvPr>
          <p:cNvSpPr txBox="1">
            <a:spLocks/>
          </p:cNvSpPr>
          <p:nvPr/>
        </p:nvSpPr>
        <p:spPr>
          <a:xfrm>
            <a:off x="8946292" y="965616"/>
            <a:ext cx="3245708" cy="5511385"/>
          </a:xfrm>
          <a:prstGeom prst="rect">
            <a:avLst/>
          </a:prstGeom>
          <a:solidFill>
            <a:srgbClr val="A9A57C">
              <a:alpha val="69804"/>
            </a:srgbClr>
          </a:solid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r>
              <a:rPr lang="de-DE" sz="2000" dirty="0">
                <a:solidFill>
                  <a:schemeClr val="bg1"/>
                </a:solidFill>
                <a:latin typeface="Corbel" panose="020B0503020204020204" pitchFamily="34" charset="0"/>
              </a:rPr>
              <a:t>Willkommen zur Orientierungs-veranstaltung des</a:t>
            </a:r>
            <a:br>
              <a:rPr lang="de-DE" sz="2000" dirty="0">
                <a:solidFill>
                  <a:schemeClr val="bg1"/>
                </a:solidFill>
                <a:latin typeface="Corbel" panose="020B0503020204020204" pitchFamily="34" charset="0"/>
              </a:rPr>
            </a:br>
            <a:r>
              <a:rPr lang="de-DE" sz="2000" dirty="0">
                <a:solidFill>
                  <a:schemeClr val="bg1"/>
                </a:solidFill>
                <a:latin typeface="Corbel" panose="020B0503020204020204" pitchFamily="34" charset="0"/>
              </a:rPr>
              <a:t>Instituts für Kulturanthropologie und Europäische Ethnologie im Sommersemester 2025</a:t>
            </a:r>
            <a:br>
              <a:rPr lang="de-DE" sz="2000" dirty="0">
                <a:solidFill>
                  <a:schemeClr val="bg1"/>
                </a:solidFill>
                <a:latin typeface="Corbel" panose="020B0503020204020204" pitchFamily="34" charset="0"/>
              </a:rPr>
            </a:br>
            <a:endParaRPr lang="de-DE" sz="2000" dirty="0">
              <a:solidFill>
                <a:schemeClr val="bg1"/>
              </a:solidFill>
              <a:latin typeface="Corbel" panose="020B0503020204020204" pitchFamily="34" charset="0"/>
            </a:endParaRPr>
          </a:p>
        </p:txBody>
      </p:sp>
      <p:pic>
        <p:nvPicPr>
          <p:cNvPr id="10" name="Grafik 9">
            <a:extLst>
              <a:ext uri="{FF2B5EF4-FFF2-40B4-BE49-F238E27FC236}">
                <a16:creationId xmlns:a16="http://schemas.microsoft.com/office/drawing/2014/main" id="{DB4634B4-7DFC-265C-61BD-E0F7DF1207B8}"/>
              </a:ext>
            </a:extLst>
          </p:cNvPr>
          <p:cNvPicPr>
            <a:picLocks noChangeAspect="1"/>
          </p:cNvPicPr>
          <p:nvPr/>
        </p:nvPicPr>
        <p:blipFill>
          <a:blip r:embed="rId4"/>
          <a:stretch>
            <a:fillRect/>
          </a:stretch>
        </p:blipFill>
        <p:spPr>
          <a:xfrm>
            <a:off x="10639168" y="1182646"/>
            <a:ext cx="1371600" cy="747522"/>
          </a:xfrm>
          <a:prstGeom prst="rect">
            <a:avLst/>
          </a:prstGeom>
        </p:spPr>
      </p:pic>
    </p:spTree>
    <p:extLst>
      <p:ext uri="{BB962C8B-B14F-4D97-AF65-F5344CB8AC3E}">
        <p14:creationId xmlns:p14="http://schemas.microsoft.com/office/powerpoint/2010/main" val="138631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619895" y="0"/>
            <a:ext cx="5095855" cy="6858000"/>
          </a:xfrm>
          <a:solidFill>
            <a:schemeClr val="bg1">
              <a:alpha val="25000"/>
            </a:schemeClr>
          </a:solidFill>
        </p:spPr>
        <p:txBody>
          <a:bodyPr lIns="360000" rIns="360000" anchor="b" anchorCtr="0">
            <a:normAutofit/>
          </a:bodyPr>
          <a:lstStyle/>
          <a:p>
            <a:r>
              <a:rPr lang="de-DE" sz="2000" dirty="0">
                <a:solidFill>
                  <a:srgbClr val="262518"/>
                </a:solidFill>
                <a:latin typeface="Corbel" panose="020B0503020204020204" pitchFamily="34" charset="0"/>
              </a:rPr>
              <a:t>Laden Sie sich bitte auch die Info-Broschüre für Studierende der Kulturanthropologie und Europäischen Ethnologie im ersten Semester von der </a:t>
            </a:r>
            <a:r>
              <a:rPr lang="de-DE" sz="2000" dirty="0">
                <a:solidFill>
                  <a:srgbClr val="262518"/>
                </a:solidFill>
                <a:latin typeface="Corbel" panose="020B0503020204020204" pitchFamily="34" charset="0"/>
                <a:hlinkClick r:id="rId2"/>
              </a:rPr>
              <a:t>Instituts-Website</a:t>
            </a:r>
            <a:r>
              <a:rPr lang="de-DE" sz="2000" dirty="0">
                <a:solidFill>
                  <a:srgbClr val="262518"/>
                </a:solidFill>
                <a:latin typeface="Corbel" panose="020B0503020204020204" pitchFamily="34" charset="0"/>
              </a:rPr>
              <a:t> herunter.</a:t>
            </a:r>
            <a:br>
              <a:rPr lang="de-DE" sz="2000" dirty="0">
                <a:solidFill>
                  <a:srgbClr val="262518"/>
                </a:solidFill>
                <a:latin typeface="Corbel" panose="020B0503020204020204" pitchFamily="34" charset="0"/>
              </a:rPr>
            </a:br>
            <a:endParaRPr lang="de-DE" sz="2000" dirty="0">
              <a:solidFill>
                <a:srgbClr val="262518"/>
              </a:solidFill>
              <a:latin typeface="Corbel" panose="020B0503020204020204" pitchFamily="34" charset="0"/>
            </a:endParaRPr>
          </a:p>
        </p:txBody>
      </p:sp>
      <p:pic>
        <p:nvPicPr>
          <p:cNvPr id="5" name="Grafik 4" descr="Ein Bild, das Text, Screenshot, draußen enthält.&#10;&#10;Automatisch generierte Beschreibung">
            <a:extLst>
              <a:ext uri="{FF2B5EF4-FFF2-40B4-BE49-F238E27FC236}">
                <a16:creationId xmlns:a16="http://schemas.microsoft.com/office/drawing/2014/main" id="{41E84CA8-2096-BA7B-781A-0103A6EF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79" y="27406"/>
            <a:ext cx="5225381" cy="6786912"/>
          </a:xfrm>
          <a:prstGeom prst="rect">
            <a:avLst/>
          </a:prstGeom>
        </p:spPr>
      </p:pic>
    </p:spTree>
    <p:extLst>
      <p:ext uri="{BB962C8B-B14F-4D97-AF65-F5344CB8AC3E}">
        <p14:creationId xmlns:p14="http://schemas.microsoft.com/office/powerpoint/2010/main" val="144536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71370" y="365125"/>
            <a:ext cx="10515600" cy="1325563"/>
          </a:xfrm>
          <a:solidFill>
            <a:srgbClr val="A9A57C"/>
          </a:solidFill>
        </p:spPr>
        <p:txBody>
          <a:bodyPr lIns="360000" rIns="360000">
            <a:normAutofit fontScale="90000"/>
          </a:bodyPr>
          <a:lstStyle/>
          <a:p>
            <a:br>
              <a:rPr lang="de-DE" sz="2800" dirty="0">
                <a:solidFill>
                  <a:schemeClr val="bg1"/>
                </a:solidFill>
                <a:latin typeface="Corbel" panose="020B0503020204020204" pitchFamily="34" charset="0"/>
              </a:rPr>
            </a:br>
            <a:br>
              <a:rPr lang="de-DE" sz="36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3" name="Inhaltsplatzhalter 2"/>
          <p:cNvSpPr>
            <a:spLocks noGrp="1"/>
          </p:cNvSpPr>
          <p:nvPr>
            <p:ph idx="1"/>
          </p:nvPr>
        </p:nvSpPr>
        <p:spPr>
          <a:xfrm>
            <a:off x="618080" y="5546770"/>
            <a:ext cx="10996848" cy="885826"/>
          </a:xfrm>
        </p:spPr>
        <p:txBody>
          <a:bodyPr>
            <a:normAutofit/>
          </a:bodyPr>
          <a:lstStyle/>
          <a:p>
            <a:pPr marL="0" indent="0">
              <a:spcBef>
                <a:spcPts val="0"/>
              </a:spcBef>
              <a:spcAft>
                <a:spcPts val="1200"/>
              </a:spcAft>
              <a:buNone/>
            </a:pPr>
            <a:r>
              <a:rPr lang="de-DE" sz="2400" dirty="0">
                <a:solidFill>
                  <a:schemeClr val="bg1"/>
                </a:solidFill>
                <a:latin typeface="Corbel" panose="020B0503020204020204" pitchFamily="34" charset="0"/>
              </a:rPr>
              <a:t>Bitte laden Sie sich die für Sie zutreffende Studien- und Prüfungsordnung von der </a:t>
            </a:r>
            <a:r>
              <a:rPr lang="de-DE" sz="2400" dirty="0">
                <a:solidFill>
                  <a:schemeClr val="bg1"/>
                </a:solidFill>
                <a:latin typeface="Corbel" panose="020B0503020204020204" pitchFamily="34" charset="0"/>
                <a:hlinkClick r:id="rId2"/>
              </a:rPr>
              <a:t>Website des Prüfungsamtes (</a:t>
            </a:r>
            <a:r>
              <a:rPr lang="de-DE" sz="2400" dirty="0" err="1">
                <a:solidFill>
                  <a:schemeClr val="bg1"/>
                </a:solidFill>
                <a:latin typeface="Corbel" panose="020B0503020204020204" pitchFamily="34" charset="0"/>
                <a:hlinkClick r:id="rId2"/>
              </a:rPr>
              <a:t>pgks.de</a:t>
            </a:r>
            <a:r>
              <a:rPr lang="de-DE" sz="2400" dirty="0">
                <a:solidFill>
                  <a:schemeClr val="bg1"/>
                </a:solidFill>
                <a:latin typeface="Corbel" panose="020B0503020204020204" pitchFamily="34" charset="0"/>
                <a:hlinkClick r:id="rId2"/>
              </a:rPr>
              <a:t>/</a:t>
            </a:r>
            <a:r>
              <a:rPr lang="de-DE" sz="2400" dirty="0" err="1">
                <a:solidFill>
                  <a:schemeClr val="bg1"/>
                </a:solidFill>
                <a:latin typeface="Corbel" panose="020B0503020204020204" pitchFamily="34" charset="0"/>
                <a:hlinkClick r:id="rId2"/>
              </a:rPr>
              <a:t>ordnungen</a:t>
            </a:r>
            <a:r>
              <a:rPr lang="de-DE" sz="2400" dirty="0">
                <a:solidFill>
                  <a:schemeClr val="bg1"/>
                </a:solidFill>
                <a:latin typeface="Corbel" panose="020B0503020204020204" pitchFamily="34" charset="0"/>
                <a:hlinkClick r:id="rId2"/>
              </a:rPr>
              <a:t>/) </a:t>
            </a:r>
            <a:r>
              <a:rPr lang="de-DE" sz="2400" dirty="0">
                <a:solidFill>
                  <a:schemeClr val="bg1"/>
                </a:solidFill>
                <a:latin typeface="Corbel" panose="020B0503020204020204" pitchFamily="34" charset="0"/>
              </a:rPr>
              <a:t>herunter.</a:t>
            </a:r>
            <a:endParaRPr lang="de-DE" sz="2400" dirty="0">
              <a:solidFill>
                <a:srgbClr val="5B583B"/>
              </a:solidFill>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latin typeface="Corbel" panose="020B0503020204020204" pitchFamily="34" charset="0"/>
              </a:rPr>
              <a:t>Die Studien- und Prüfungsordnung – Ihr „Arbeitsvertrag“</a:t>
            </a:r>
            <a:endParaRPr lang="de-DE" sz="3200"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093" b="15611"/>
          <a:stretch/>
        </p:blipFill>
        <p:spPr>
          <a:xfrm>
            <a:off x="1747380" y="1503597"/>
            <a:ext cx="8697239" cy="3850806"/>
          </a:xfrm>
          <a:prstGeom prst="rect">
            <a:avLst/>
          </a:prstGeom>
        </p:spPr>
      </p:pic>
      <p:sp>
        <p:nvSpPr>
          <p:cNvPr id="4" name="Pfeil: nach rechts 3">
            <a:extLst>
              <a:ext uri="{FF2B5EF4-FFF2-40B4-BE49-F238E27FC236}">
                <a16:creationId xmlns:a16="http://schemas.microsoft.com/office/drawing/2014/main" id="{3600F8BB-BBDF-F0E7-F99D-429D08179344}"/>
              </a:ext>
            </a:extLst>
          </p:cNvPr>
          <p:cNvSpPr/>
          <p:nvPr/>
        </p:nvSpPr>
        <p:spPr>
          <a:xfrm rot="10800000">
            <a:off x="2580359" y="3391422"/>
            <a:ext cx="1778698" cy="38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409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73723" y="365124"/>
            <a:ext cx="10713247" cy="5807075"/>
          </a:xfrm>
          <a:solidFill>
            <a:srgbClr val="A9A57C"/>
          </a:solidFill>
        </p:spPr>
        <p:txBody>
          <a:bodyPr lIns="360000" rIns="360000">
            <a:normAutofit/>
          </a:bodyPr>
          <a:lstStyle/>
          <a:p>
            <a:r>
              <a:rPr lang="de-DE" sz="2800" dirty="0">
                <a:solidFill>
                  <a:schemeClr val="bg1"/>
                </a:solidFill>
                <a:latin typeface="Corbel" panose="020B0503020204020204" pitchFamily="34" charset="0"/>
              </a:rPr>
              <a:t>Studien- und Prüfungsverwaltung </a:t>
            </a:r>
            <a:br>
              <a:rPr lang="de-DE" sz="2800" dirty="0">
                <a:solidFill>
                  <a:schemeClr val="bg1"/>
                </a:solidFill>
                <a:latin typeface="Corbel" panose="020B0503020204020204" pitchFamily="34" charset="0"/>
              </a:rPr>
            </a:br>
            <a:br>
              <a:rPr lang="de-DE" sz="2800" dirty="0">
                <a:solidFill>
                  <a:schemeClr val="bg1"/>
                </a:solidFill>
                <a:latin typeface="Corbel" panose="020B0503020204020204" pitchFamily="34" charset="0"/>
              </a:rPr>
            </a:br>
            <a:r>
              <a:rPr lang="de-DE" sz="2800" dirty="0">
                <a:solidFill>
                  <a:schemeClr val="bg1"/>
                </a:solidFill>
                <a:latin typeface="Corbel" panose="020B0503020204020204" pitchFamily="34" charset="0"/>
              </a:rPr>
              <a:t>Für die Verwaltung der </a:t>
            </a:r>
            <a:r>
              <a:rPr lang="de-DE" sz="2800" b="1" dirty="0">
                <a:solidFill>
                  <a:schemeClr val="bg1"/>
                </a:solidFill>
                <a:latin typeface="Corbel" panose="020B0503020204020204" pitchFamily="34" charset="0"/>
              </a:rPr>
              <a:t>Kreditpunkte</a:t>
            </a:r>
            <a:r>
              <a:rPr lang="de-DE" sz="2800" dirty="0">
                <a:solidFill>
                  <a:schemeClr val="bg1"/>
                </a:solidFill>
                <a:latin typeface="Corbel" panose="020B0503020204020204" pitchFamily="34" charset="0"/>
              </a:rPr>
              <a:t>, die Sie für Ihre Studienleistungen erhalten, und der </a:t>
            </a:r>
            <a:r>
              <a:rPr lang="de-DE" sz="2800" b="1" dirty="0">
                <a:solidFill>
                  <a:schemeClr val="bg1"/>
                </a:solidFill>
                <a:latin typeface="Corbel" panose="020B0503020204020204" pitchFamily="34" charset="0"/>
              </a:rPr>
              <a:t>Noten</a:t>
            </a:r>
            <a:r>
              <a:rPr lang="de-DE" sz="2800" dirty="0">
                <a:solidFill>
                  <a:schemeClr val="bg1"/>
                </a:solidFill>
                <a:latin typeface="Corbel" panose="020B0503020204020204" pitchFamily="34" charset="0"/>
              </a:rPr>
              <a:t>, die Sie in den Modulabschlussprüfungen erzielen, ist das Prüfungsamt Geistes-, Kultur- und Sportwissenschaften </a:t>
            </a:r>
            <a:r>
              <a:rPr lang="de-DE" sz="2800" b="1" dirty="0">
                <a:solidFill>
                  <a:schemeClr val="bg1"/>
                </a:solidFill>
                <a:latin typeface="Corbel" panose="020B0503020204020204" pitchFamily="34" charset="0"/>
              </a:rPr>
              <a:t>(PGKS)</a:t>
            </a:r>
            <a:r>
              <a:rPr lang="de-DE" sz="2800" dirty="0">
                <a:solidFill>
                  <a:schemeClr val="bg1"/>
                </a:solidFill>
                <a:latin typeface="Corbel" panose="020B0503020204020204" pitchFamily="34" charset="0"/>
              </a:rPr>
              <a:t> zuständig.</a:t>
            </a:r>
            <a:endParaRPr lang="de-DE" sz="2800" dirty="0">
              <a:solidFill>
                <a:srgbClr val="5B583B"/>
              </a:solidFill>
              <a:latin typeface="Corbel" panose="020B0503020204020204" pitchFamily="34" charset="0"/>
            </a:endParaRPr>
          </a:p>
        </p:txBody>
      </p:sp>
      <p:sp>
        <p:nvSpPr>
          <p:cNvPr id="3" name="Inhaltsplatzhalter 2"/>
          <p:cNvSpPr>
            <a:spLocks noGrp="1"/>
          </p:cNvSpPr>
          <p:nvPr>
            <p:ph idx="1"/>
          </p:nvPr>
        </p:nvSpPr>
        <p:spPr>
          <a:xfrm>
            <a:off x="676695" y="1707311"/>
            <a:ext cx="10996848" cy="3694830"/>
          </a:xfrm>
        </p:spPr>
        <p:txBody>
          <a:bodyPr>
            <a:normAutofit/>
          </a:bodyPr>
          <a:lstStyle/>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endParaRPr lang="de-DE" sz="2400" dirty="0">
              <a:solidFill>
                <a:schemeClr val="bg1"/>
              </a:solidFill>
              <a:latin typeface="Corbel" panose="020B0503020204020204" pitchFamily="34" charset="0"/>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Tree>
    <p:extLst>
      <p:ext uri="{BB962C8B-B14F-4D97-AF65-F5344CB8AC3E}">
        <p14:creationId xmlns:p14="http://schemas.microsoft.com/office/powerpoint/2010/main" val="360255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71370" y="365125"/>
            <a:ext cx="10515600" cy="1325563"/>
          </a:xfrm>
          <a:solidFill>
            <a:srgbClr val="A9A57C"/>
          </a:solidFill>
        </p:spPr>
        <p:txBody>
          <a:bodyPr lIns="360000" rIns="360000">
            <a:normAutofit fontScale="90000"/>
          </a:bodyPr>
          <a:lstStyle/>
          <a:p>
            <a:br>
              <a:rPr lang="de-DE" sz="2800" dirty="0">
                <a:solidFill>
                  <a:schemeClr val="bg1"/>
                </a:solidFill>
                <a:latin typeface="Corbel" panose="020B0503020204020204" pitchFamily="34" charset="0"/>
              </a:rPr>
            </a:br>
            <a:r>
              <a:rPr lang="de-DE" sz="3600" dirty="0">
                <a:solidFill>
                  <a:schemeClr val="bg1"/>
                </a:solidFill>
                <a:latin typeface="Corbel" panose="020B0503020204020204" pitchFamily="34" charset="0"/>
              </a:rPr>
              <a:t>Studienkonto</a:t>
            </a:r>
            <a:br>
              <a:rPr lang="de-DE" sz="36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3" name="Inhaltsplatzhalter 2"/>
          <p:cNvSpPr>
            <a:spLocks noGrp="1"/>
          </p:cNvSpPr>
          <p:nvPr>
            <p:ph idx="1"/>
          </p:nvPr>
        </p:nvSpPr>
        <p:spPr>
          <a:xfrm>
            <a:off x="618080" y="1606062"/>
            <a:ext cx="10996848" cy="4651864"/>
          </a:xfrm>
        </p:spPr>
        <p:txBody>
          <a:bodyPr>
            <a:normAutofit/>
          </a:bodyPr>
          <a:lstStyle/>
          <a:p>
            <a:pPr marL="0" indent="0">
              <a:spcBef>
                <a:spcPts val="0"/>
              </a:spcBef>
              <a:spcAft>
                <a:spcPts val="1200"/>
              </a:spcAft>
              <a:buNone/>
            </a:pPr>
            <a:r>
              <a:rPr lang="de-DE" sz="2400" dirty="0">
                <a:solidFill>
                  <a:schemeClr val="bg1"/>
                </a:solidFill>
                <a:latin typeface="Corbel" panose="020B0503020204020204" pitchFamily="34" charset="0"/>
              </a:rPr>
              <a:t>Im ersten Semester müssen Sie sich vom Prüfungsamt ein Studienkonto im Hochschulportal QIS/LSF  einrichten lassen, auf dem dann alle Leistungen und Prüfungen verbucht werden können. </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Der Antrag auf Kontoeröffnung heißt beim Prüfungsamt </a:t>
            </a:r>
            <a:r>
              <a:rPr lang="de-DE" sz="2400" b="1" dirty="0">
                <a:solidFill>
                  <a:schemeClr val="bg1"/>
                </a:solidFill>
                <a:latin typeface="Corbel" panose="020B0503020204020204" pitchFamily="34" charset="0"/>
              </a:rPr>
              <a:t>Antrag auf Zulassung zur Bachelorprüfung.</a:t>
            </a:r>
            <a:r>
              <a:rPr lang="de-DE" sz="2400" dirty="0">
                <a:solidFill>
                  <a:schemeClr val="bg1"/>
                </a:solidFill>
                <a:latin typeface="Corbel" panose="020B0503020204020204" pitchFamily="34" charset="0"/>
              </a:rPr>
              <a:t> Den Antrag finden Sie zum Download auf der </a:t>
            </a:r>
            <a:r>
              <a:rPr lang="de-DE" sz="2400" dirty="0">
                <a:solidFill>
                  <a:schemeClr val="bg1"/>
                </a:solidFill>
                <a:latin typeface="Corbel" panose="020B0503020204020204" pitchFamily="34" charset="0"/>
                <a:hlinkClick r:id="rId2"/>
              </a:rPr>
              <a:t>Website des Prüfungsamts</a:t>
            </a:r>
            <a:r>
              <a:rPr lang="de-DE" sz="2400" dirty="0">
                <a:solidFill>
                  <a:schemeClr val="bg1"/>
                </a:solidFill>
                <a:latin typeface="Corbel" panose="020B0503020204020204" pitchFamily="34" charset="0"/>
              </a:rPr>
              <a:t>.</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Ein Studienkonto ist auch die Voraussetzung für Ihre elektronische Anmeldung zu den Modulabschlussprüfungen. </a:t>
            </a:r>
            <a:endParaRPr lang="de-DE" sz="2400" dirty="0">
              <a:solidFill>
                <a:srgbClr val="5B583B"/>
              </a:solidFill>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Tree>
    <p:extLst>
      <p:ext uri="{BB962C8B-B14F-4D97-AF65-F5344CB8AC3E}">
        <p14:creationId xmlns:p14="http://schemas.microsoft.com/office/powerpoint/2010/main" val="360255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46335" y="922338"/>
            <a:ext cx="10327585" cy="1342186"/>
          </a:xfrm>
          <a:solidFill>
            <a:srgbClr val="A9A57C"/>
          </a:solidFill>
        </p:spPr>
        <p:txBody>
          <a:bodyPr lIns="360000" rIns="360000">
            <a:normAutofit fontScale="90000"/>
          </a:bodyPr>
          <a:lstStyle/>
          <a:p>
            <a:r>
              <a:rPr lang="de-DE" sz="6000" dirty="0">
                <a:solidFill>
                  <a:schemeClr val="bg1"/>
                </a:solidFill>
                <a:latin typeface="Corbel" panose="020B0503020204020204" pitchFamily="34" charset="0"/>
              </a:rPr>
              <a:t>Anmeldefristen beachten! </a:t>
            </a:r>
            <a:br>
              <a:rPr lang="de-DE" sz="6000" dirty="0">
                <a:solidFill>
                  <a:schemeClr val="bg1"/>
                </a:solidFill>
                <a:latin typeface="Corbel" panose="020B0503020204020204" pitchFamily="34" charset="0"/>
              </a:rPr>
            </a:br>
            <a:br>
              <a:rPr lang="de-DE" sz="60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
        <p:nvSpPr>
          <p:cNvPr id="3" name="Inhaltsplatzhalter 2">
            <a:extLst>
              <a:ext uri="{FF2B5EF4-FFF2-40B4-BE49-F238E27FC236}">
                <a16:creationId xmlns:a16="http://schemas.microsoft.com/office/drawing/2014/main" id="{F9AC5D97-943B-01D2-7883-640C5E6A2DAD}"/>
              </a:ext>
            </a:extLst>
          </p:cNvPr>
          <p:cNvSpPr>
            <a:spLocks noGrp="1"/>
          </p:cNvSpPr>
          <p:nvPr>
            <p:ph idx="1"/>
          </p:nvPr>
        </p:nvSpPr>
        <p:spPr>
          <a:xfrm>
            <a:off x="577072" y="1593431"/>
            <a:ext cx="10996848" cy="4651864"/>
          </a:xfrm>
        </p:spPr>
        <p:txBody>
          <a:bodyPr>
            <a:normAutofit/>
          </a:bodyPr>
          <a:lstStyle/>
          <a:p>
            <a:pPr marL="0" indent="0">
              <a:spcBef>
                <a:spcPts val="0"/>
              </a:spcBef>
              <a:spcAft>
                <a:spcPts val="1200"/>
              </a:spcAft>
              <a:buNone/>
            </a:pPr>
            <a:r>
              <a:rPr lang="de-DE" sz="2400" dirty="0">
                <a:solidFill>
                  <a:schemeClr val="bg1"/>
                </a:solidFill>
                <a:latin typeface="Corbel" panose="020B0503020204020204" pitchFamily="34" charset="0"/>
              </a:rPr>
              <a:t>Die Anmeldefrist für die Modulabschlussprüfungen im Sommersemester 2025 können Sie auf der </a:t>
            </a:r>
            <a:r>
              <a:rPr lang="de-DE" sz="2400" dirty="0">
                <a:solidFill>
                  <a:schemeClr val="bg1"/>
                </a:solidFill>
                <a:latin typeface="Corbel" panose="020B0503020204020204" pitchFamily="34" charset="0"/>
                <a:hlinkClick r:id="rId2"/>
              </a:rPr>
              <a:t>Institutswebsite</a:t>
            </a:r>
            <a:r>
              <a:rPr lang="de-DE" sz="2400" dirty="0">
                <a:solidFill>
                  <a:schemeClr val="bg1"/>
                </a:solidFill>
                <a:latin typeface="Corbel" panose="020B0503020204020204" pitchFamily="34" charset="0"/>
              </a:rPr>
              <a:t> entnehmen. Die Anmeldung ist obligatorisch und ausschließlich über QIS/LSF möglich. Der Rücktritt ist innerhalb der genannten Frist möglich.</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Mehr Info hierzu</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b="1" dirty="0">
                <a:solidFill>
                  <a:schemeClr val="bg1"/>
                </a:solidFill>
                <a:latin typeface="Corbel" panose="020B0503020204020204" pitchFamily="34" charset="0"/>
                <a:hlinkClick r:id="rId3"/>
              </a:rPr>
              <a:t>Fristen und Termine</a:t>
            </a:r>
            <a:r>
              <a:rPr lang="de-DE" sz="2400" b="1" dirty="0">
                <a:solidFill>
                  <a:schemeClr val="bg1"/>
                </a:solidFill>
                <a:latin typeface="Corbel" panose="020B0503020204020204" pitchFamily="34" charset="0"/>
              </a:rPr>
              <a:t>                   </a:t>
            </a:r>
            <a:r>
              <a:rPr lang="de-DE" sz="2400" b="1" dirty="0">
                <a:solidFill>
                  <a:schemeClr val="bg1"/>
                </a:solidFill>
                <a:latin typeface="Corbel" panose="020B0503020204020204" pitchFamily="34" charset="0"/>
                <a:hlinkClick r:id="rId4"/>
              </a:rPr>
              <a:t>Belegverfahren</a:t>
            </a:r>
            <a:r>
              <a:rPr lang="de-DE" sz="2400" b="1" dirty="0">
                <a:solidFill>
                  <a:schemeClr val="bg1"/>
                </a:solidFill>
                <a:latin typeface="Corbel" panose="020B0503020204020204" pitchFamily="34" charset="0"/>
              </a:rPr>
              <a:t>               Leitfaden zum Belegverfahren</a:t>
            </a:r>
            <a:endParaRPr lang="de-DE" sz="2400" b="1" dirty="0">
              <a:solidFill>
                <a:srgbClr val="5B583B"/>
              </a:solidFill>
            </a:endParaRPr>
          </a:p>
        </p:txBody>
      </p:sp>
    </p:spTree>
    <p:extLst>
      <p:ext uri="{BB962C8B-B14F-4D97-AF65-F5344CB8AC3E}">
        <p14:creationId xmlns:p14="http://schemas.microsoft.com/office/powerpoint/2010/main" val="925641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1213375" y="802221"/>
            <a:ext cx="9749900" cy="1186610"/>
          </a:xfrm>
        </p:spPr>
        <p:txBody>
          <a:bodyPr>
            <a:normAutofit/>
          </a:bodyPr>
          <a:lstStyle/>
          <a:p>
            <a:r>
              <a:rPr lang="de-DE" sz="3200" dirty="0">
                <a:solidFill>
                  <a:schemeClr val="bg1"/>
                </a:solidFill>
                <a:latin typeface="Corbel" panose="020B0503020204020204" pitchFamily="34" charset="0"/>
              </a:rPr>
              <a:t>Was müssen Studierende im Nebenfach KAEE leisten?</a:t>
            </a:r>
            <a:endParaRPr lang="de-DE" sz="3200" dirty="0"/>
          </a:p>
        </p:txBody>
      </p:sp>
      <p:graphicFrame>
        <p:nvGraphicFramePr>
          <p:cNvPr id="2" name="Tabelle 1"/>
          <p:cNvGraphicFramePr>
            <a:graphicFrameLocks noGrp="1"/>
          </p:cNvGraphicFramePr>
          <p:nvPr>
            <p:extLst>
              <p:ext uri="{D42A27DB-BD31-4B8C-83A1-F6EECF244321}">
                <p14:modId xmlns:p14="http://schemas.microsoft.com/office/powerpoint/2010/main" val="3363682442"/>
              </p:ext>
            </p:extLst>
          </p:nvPr>
        </p:nvGraphicFramePr>
        <p:xfrm>
          <a:off x="1213375" y="2085181"/>
          <a:ext cx="4574866" cy="2452380"/>
        </p:xfrm>
        <a:graphic>
          <a:graphicData uri="http://schemas.openxmlformats.org/drawingml/2006/table">
            <a:tbl>
              <a:tblPr firstRow="1" bandRow="1">
                <a:tableStyleId>{5C22544A-7EE6-4342-B048-85BDC9FD1C3A}</a:tableStyleId>
              </a:tblPr>
              <a:tblGrid>
                <a:gridCol w="4574866">
                  <a:extLst>
                    <a:ext uri="{9D8B030D-6E8A-4147-A177-3AD203B41FA5}">
                      <a16:colId xmlns:a16="http://schemas.microsoft.com/office/drawing/2014/main" val="20000"/>
                    </a:ext>
                  </a:extLst>
                </a:gridCol>
              </a:tblGrid>
              <a:tr h="507099">
                <a:tc>
                  <a:txBody>
                    <a:bodyPr/>
                    <a:lstStyle/>
                    <a:p>
                      <a:r>
                        <a:rPr lang="de-DE" sz="2000" b="0" dirty="0">
                          <a:latin typeface="Corbel" panose="020B0503020204020204" pitchFamily="34" charset="0"/>
                        </a:rPr>
                        <a:t>Wahlpflichtmodule KAEE</a:t>
                      </a:r>
                    </a:p>
                  </a:txBody>
                  <a:tcPr anchor="ctr">
                    <a:solidFill>
                      <a:schemeClr val="accent1">
                        <a:lumMod val="50000"/>
                      </a:schemeClr>
                    </a:solidFill>
                  </a:tcPr>
                </a:tc>
                <a:extLst>
                  <a:ext uri="{0D108BD9-81ED-4DB2-BD59-A6C34878D82A}">
                    <a16:rowId xmlns:a16="http://schemas.microsoft.com/office/drawing/2014/main" val="10000"/>
                  </a:ext>
                </a:extLst>
              </a:tr>
              <a:tr h="529364">
                <a:tc>
                  <a:txBody>
                    <a:bodyPr/>
                    <a:lstStyle/>
                    <a:p>
                      <a:r>
                        <a:rPr lang="de-DE" sz="2000" dirty="0">
                          <a:solidFill>
                            <a:srgbClr val="5B583B"/>
                          </a:solidFill>
                          <a:latin typeface="Corbel" panose="020B0503020204020204" pitchFamily="34" charset="0"/>
                        </a:rPr>
                        <a:t>erstes Wahlpflichtmodul KAEE</a:t>
                      </a:r>
                    </a:p>
                  </a:txBody>
                  <a:tcPr anchor="ctr"/>
                </a:tc>
                <a:extLst>
                  <a:ext uri="{0D108BD9-81ED-4DB2-BD59-A6C34878D82A}">
                    <a16:rowId xmlns:a16="http://schemas.microsoft.com/office/drawing/2014/main" val="10001"/>
                  </a:ext>
                </a:extLst>
              </a:tr>
              <a:tr h="482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zweites Wahlpflichtmodul KAEE</a:t>
                      </a:r>
                    </a:p>
                  </a:txBody>
                  <a:tcPr/>
                </a:tc>
                <a:extLst>
                  <a:ext uri="{0D108BD9-81ED-4DB2-BD59-A6C34878D82A}">
                    <a16:rowId xmlns:a16="http://schemas.microsoft.com/office/drawing/2014/main" val="10002"/>
                  </a:ext>
                </a:extLst>
              </a:tr>
              <a:tr h="506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drittes Wahlpflichtmodul KAEE </a:t>
                      </a:r>
                    </a:p>
                  </a:txBody>
                  <a:tcPr anchor="ctr"/>
                </a:tc>
                <a:extLst>
                  <a:ext uri="{0D108BD9-81ED-4DB2-BD59-A6C34878D82A}">
                    <a16:rowId xmlns:a16="http://schemas.microsoft.com/office/drawing/2014/main" val="10003"/>
                  </a:ext>
                </a:extLst>
              </a:tr>
              <a:tr h="427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viertes Wahlpflichtmodul KAEE</a:t>
                      </a:r>
                      <a:endParaRPr lang="de-DE" sz="2000" dirty="0">
                        <a:latin typeface="Corbel" panose="020B0503020204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3532830163"/>
              </p:ext>
            </p:extLst>
          </p:nvPr>
        </p:nvGraphicFramePr>
        <p:xfrm>
          <a:off x="1213375" y="4838330"/>
          <a:ext cx="4574866" cy="902267"/>
        </p:xfrm>
        <a:graphic>
          <a:graphicData uri="http://schemas.openxmlformats.org/drawingml/2006/table">
            <a:tbl>
              <a:tblPr firstRow="1" bandRow="1">
                <a:tableStyleId>{5C22544A-7EE6-4342-B048-85BDC9FD1C3A}</a:tableStyleId>
              </a:tblPr>
              <a:tblGrid>
                <a:gridCol w="4574866">
                  <a:extLst>
                    <a:ext uri="{9D8B030D-6E8A-4147-A177-3AD203B41FA5}">
                      <a16:colId xmlns:a16="http://schemas.microsoft.com/office/drawing/2014/main" val="20000"/>
                    </a:ext>
                  </a:extLst>
                </a:gridCol>
              </a:tblGrid>
              <a:tr h="292963">
                <a:tc>
                  <a:txBody>
                    <a:bodyPr/>
                    <a:lstStyle/>
                    <a:p>
                      <a:r>
                        <a:rPr lang="de-DE" sz="2000" b="0" dirty="0" err="1">
                          <a:latin typeface="Corbel" panose="020B0503020204020204" pitchFamily="34" charset="0"/>
                        </a:rPr>
                        <a:t>Optionalmodul</a:t>
                      </a:r>
                      <a:endParaRPr lang="de-DE" sz="2000" b="0" dirty="0">
                        <a:latin typeface="Corbel" panose="020B0503020204020204" pitchFamily="34" charset="0"/>
                      </a:endParaRPr>
                    </a:p>
                  </a:txBody>
                  <a:tcPr anchor="ctr">
                    <a:solidFill>
                      <a:schemeClr val="accent1">
                        <a:lumMod val="50000"/>
                      </a:schemeClr>
                    </a:solidFill>
                  </a:tcPr>
                </a:tc>
                <a:extLst>
                  <a:ext uri="{0D108BD9-81ED-4DB2-BD59-A6C34878D82A}">
                    <a16:rowId xmlns:a16="http://schemas.microsoft.com/office/drawing/2014/main" val="10000"/>
                  </a:ext>
                </a:extLst>
              </a:tr>
              <a:tr h="506027">
                <a:tc>
                  <a:txBody>
                    <a:bodyPr/>
                    <a:lstStyle/>
                    <a:p>
                      <a:r>
                        <a:rPr lang="de-DE" sz="2000" dirty="0">
                          <a:solidFill>
                            <a:srgbClr val="5B583B"/>
                          </a:solidFill>
                          <a:latin typeface="Corbel" panose="020B0503020204020204" pitchFamily="34" charset="0"/>
                        </a:rPr>
                        <a:t>„Freies Studium“</a:t>
                      </a:r>
                    </a:p>
                  </a:txBody>
                  <a:tcPr anchor="ctr"/>
                </a:tc>
                <a:extLst>
                  <a:ext uri="{0D108BD9-81ED-4DB2-BD59-A6C34878D82A}">
                    <a16:rowId xmlns:a16="http://schemas.microsoft.com/office/drawing/2014/main" val="10001"/>
                  </a:ext>
                </a:extLst>
              </a:tr>
            </a:tbl>
          </a:graphicData>
        </a:graphic>
      </p:graphicFrame>
      <p:sp>
        <p:nvSpPr>
          <p:cNvPr id="6" name="Rechteck 5"/>
          <p:cNvSpPr/>
          <p:nvPr/>
        </p:nvSpPr>
        <p:spPr>
          <a:xfrm>
            <a:off x="6088325" y="2085181"/>
            <a:ext cx="4476102" cy="3655416"/>
          </a:xfrm>
          <a:prstGeom prst="rect">
            <a:avLst/>
          </a:prstGeom>
          <a:solidFill>
            <a:srgbClr val="D3D1BA"/>
          </a:solidFill>
        </p:spPr>
        <p:txBody>
          <a:bodyPr wrap="square" lIns="180000" anchor="ctr" anchorCtr="0">
            <a:noAutofit/>
          </a:bodyPr>
          <a:lstStyle/>
          <a:p>
            <a:pPr>
              <a:spcAft>
                <a:spcPts val="1200"/>
              </a:spcAft>
            </a:pPr>
            <a:r>
              <a:rPr lang="de-DE" sz="2000" dirty="0">
                <a:solidFill>
                  <a:srgbClr val="5B583B"/>
                </a:solidFill>
                <a:latin typeface="Corbel" panose="020B0503020204020204" pitchFamily="34" charset="0"/>
              </a:rPr>
              <a:t>Nebenfachstudierende der KAEE müssen </a:t>
            </a:r>
          </a:p>
          <a:p>
            <a:pPr marL="457200" indent="-457200">
              <a:buFont typeface="Arial" panose="020B0604020202020204" pitchFamily="34" charset="0"/>
              <a:buChar char="•"/>
            </a:pPr>
            <a:r>
              <a:rPr lang="de-DE" sz="2000" b="1" dirty="0">
                <a:solidFill>
                  <a:srgbClr val="5B583B"/>
                </a:solidFill>
                <a:latin typeface="Corbel" panose="020B0503020204020204" pitchFamily="34" charset="0"/>
              </a:rPr>
              <a:t>vier</a:t>
            </a:r>
            <a:r>
              <a:rPr lang="de-DE" sz="2000" dirty="0">
                <a:solidFill>
                  <a:srgbClr val="5B583B"/>
                </a:solidFill>
                <a:latin typeface="Corbel" panose="020B0503020204020204" pitchFamily="34" charset="0"/>
              </a:rPr>
              <a:t>  </a:t>
            </a:r>
            <a:r>
              <a:rPr lang="de-DE" sz="2000" b="1" dirty="0">
                <a:solidFill>
                  <a:srgbClr val="5B583B"/>
                </a:solidFill>
                <a:latin typeface="Corbel" panose="020B0503020204020204" pitchFamily="34" charset="0"/>
              </a:rPr>
              <a:t>Wahlpflichtmodule</a:t>
            </a:r>
            <a:endParaRPr lang="de-DE" sz="2000" dirty="0">
              <a:solidFill>
                <a:srgbClr val="5B583B"/>
              </a:solidFill>
              <a:latin typeface="Corbel" panose="020B0503020204020204" pitchFamily="34" charset="0"/>
            </a:endParaRPr>
          </a:p>
          <a:p>
            <a:pPr marL="457200" indent="-457200">
              <a:buFont typeface="Arial" panose="020B0604020202020204" pitchFamily="34" charset="0"/>
              <a:buChar char="•"/>
            </a:pPr>
            <a:r>
              <a:rPr lang="de-DE" sz="2000" dirty="0">
                <a:solidFill>
                  <a:srgbClr val="5B583B"/>
                </a:solidFill>
                <a:latin typeface="Corbel" panose="020B0503020204020204" pitchFamily="34" charset="0"/>
              </a:rPr>
              <a:t>plus </a:t>
            </a:r>
            <a:r>
              <a:rPr lang="de-DE" sz="2000" b="1" dirty="0">
                <a:solidFill>
                  <a:srgbClr val="5B583B"/>
                </a:solidFill>
                <a:latin typeface="Corbel" panose="020B0503020204020204" pitchFamily="34" charset="0"/>
              </a:rPr>
              <a:t>ein </a:t>
            </a:r>
            <a:r>
              <a:rPr lang="de-DE" sz="2000" b="1" dirty="0" err="1">
                <a:solidFill>
                  <a:srgbClr val="5B583B"/>
                </a:solidFill>
                <a:latin typeface="Corbel" panose="020B0503020204020204" pitchFamily="34" charset="0"/>
              </a:rPr>
              <a:t>Optionalmodul</a:t>
            </a:r>
            <a:r>
              <a:rPr lang="de-DE" sz="2000" dirty="0">
                <a:solidFill>
                  <a:srgbClr val="5B583B"/>
                </a:solidFill>
                <a:latin typeface="Corbel" panose="020B0503020204020204" pitchFamily="34" charset="0"/>
              </a:rPr>
              <a:t>          („Freies Studium“) </a:t>
            </a:r>
          </a:p>
          <a:p>
            <a:pPr>
              <a:spcBef>
                <a:spcPts val="1200"/>
              </a:spcBef>
            </a:pPr>
            <a:r>
              <a:rPr lang="de-DE" sz="2000" dirty="0">
                <a:solidFill>
                  <a:srgbClr val="5B583B"/>
                </a:solidFill>
                <a:latin typeface="Corbel" panose="020B0503020204020204" pitchFamily="34" charset="0"/>
              </a:rPr>
              <a:t>abschließen.</a:t>
            </a:r>
          </a:p>
        </p:txBody>
      </p:sp>
    </p:spTree>
    <p:extLst>
      <p:ext uri="{BB962C8B-B14F-4D97-AF65-F5344CB8AC3E}">
        <p14:creationId xmlns:p14="http://schemas.microsoft.com/office/powerpoint/2010/main" val="1796121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930</Words>
  <Application>Microsoft Macintosh PowerPoint</Application>
  <PresentationFormat>Breitbild</PresentationFormat>
  <Paragraphs>136</Paragraphs>
  <Slides>25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Arial</vt:lpstr>
      <vt:lpstr>Calibri</vt:lpstr>
      <vt:lpstr>Calibri Light</vt:lpstr>
      <vt:lpstr>Corbel</vt:lpstr>
      <vt:lpstr>Office Theme</vt:lpstr>
      <vt:lpstr>Willkommen zur Orientierungs-veranstaltung des Instituts für Kulturanthropologie und Europäische Ethnologie im Sommersemester 2025 </vt:lpstr>
      <vt:lpstr>PowerPoint-Präsentation</vt:lpstr>
      <vt:lpstr>Diese Präsentation steht Ihnen auch als PDF auf unserer Instituts-Website zum Download zur Verfügung.  Sie finden Sie unter „Downloads und Links“  </vt:lpstr>
      <vt:lpstr>Laden Sie sich bitte auch die Info-Broschüre für Studierende der Kulturanthropologie und Europäischen Ethnologie im ersten Semester von der Instituts-Website herunter. </vt:lpstr>
      <vt:lpstr>  </vt:lpstr>
      <vt:lpstr>Studien- und Prüfungsverwaltung   Für die Verwaltung der Kreditpunkte, die Sie für Ihre Studienleistungen erhalten, und der Noten, die Sie in den Modulabschlussprüfungen erzielen, ist das Prüfungsamt Geistes-, Kultur- und Sportwissenschaften (PGKS) zuständig.</vt:lpstr>
      <vt:lpstr> Studienkonto </vt:lpstr>
      <vt:lpstr>Anmeldefristen beachten!   </vt:lpstr>
      <vt:lpstr>Was müssen Studierende im Nebenfach KAEE leisten?</vt:lpstr>
      <vt:lpstr>PowerPoint-Präsentation</vt:lpstr>
      <vt:lpstr>Unsere Lernplattformen OLAT Online Learning and Training</vt:lpstr>
      <vt:lpstr>Unsere Lernplattformen BSCW Basic Support for Cooperative Work</vt:lpstr>
      <vt:lpstr>Bitte verwenden Sie für die Kommunikation mit dem Institut ausschließlich Ihre Universitäts-Emailadresse.  Und ganz wichtig: schauen Sie regelmäßig in Ihre Universitäts-Email!</vt:lpstr>
      <vt:lpstr>Social Media</vt:lpstr>
      <vt:lpstr>KAEE Mailingliste / Newsletter</vt:lpstr>
      <vt:lpstr>Weitere Kommunikationskanäle</vt:lpstr>
      <vt:lpstr>Im  Ausland studieren</vt:lpstr>
      <vt:lpstr>VisAnthroCollective</vt:lpstr>
      <vt:lpstr>PowerPoint-Präsentation</vt:lpstr>
      <vt:lpstr>Unsere Fachschaft / Institutsgruppe</vt:lpstr>
      <vt:lpstr>Aktiv werden in der Fachschaft / Institutsgruppe</vt:lpstr>
      <vt:lpstr>Beratung und Zuständigkeiten</vt:lpstr>
      <vt:lpstr>Beratung und Zuständigkeiten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Ilyes</dc:creator>
  <cp:lastModifiedBy>agvrrsajv4@goetheuniversitaet.onmicrosoft.com</cp:lastModifiedBy>
  <cp:revision>417</cp:revision>
  <dcterms:created xsi:type="dcterms:W3CDTF">2020-07-15T08:21:01Z</dcterms:created>
  <dcterms:modified xsi:type="dcterms:W3CDTF">2025-05-20T14:54:05Z</dcterms:modified>
</cp:coreProperties>
</file>